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57" r:id="rId3"/>
    <p:sldId id="259" r:id="rId4"/>
    <p:sldId id="258" r:id="rId5"/>
    <p:sldId id="260" r:id="rId6"/>
    <p:sldId id="261" r:id="rId7"/>
    <p:sldId id="262" r:id="rId8"/>
    <p:sldId id="263" r:id="rId9"/>
    <p:sldId id="279" r:id="rId10"/>
    <p:sldId id="280" r:id="rId11"/>
    <p:sldId id="281" r:id="rId12"/>
    <p:sldId id="282" r:id="rId13"/>
    <p:sldId id="264" r:id="rId14"/>
    <p:sldId id="283" r:id="rId15"/>
    <p:sldId id="284" r:id="rId16"/>
    <p:sldId id="286" r:id="rId17"/>
    <p:sldId id="285" r:id="rId18"/>
    <p:sldId id="265" r:id="rId19"/>
    <p:sldId id="287" r:id="rId20"/>
    <p:sldId id="288" r:id="rId21"/>
    <p:sldId id="289" r:id="rId22"/>
    <p:sldId id="290" r:id="rId23"/>
    <p:sldId id="266" r:id="rId24"/>
    <p:sldId id="269" r:id="rId25"/>
    <p:sldId id="270" r:id="rId26"/>
    <p:sldId id="271" r:id="rId27"/>
    <p:sldId id="272" r:id="rId28"/>
    <p:sldId id="273" r:id="rId29"/>
    <p:sldId id="267" r:id="rId30"/>
    <p:sldId id="274" r:id="rId31"/>
    <p:sldId id="275" r:id="rId32"/>
    <p:sldId id="276" r:id="rId33"/>
    <p:sldId id="277" r:id="rId34"/>
    <p:sldId id="278" r:id="rId35"/>
    <p:sldId id="268" r:id="rId36"/>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5" d="100"/>
          <a:sy n="45"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041C20-D17F-4B70-B22B-8D0BC6E8CEA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560FC1A-0B43-4466-946A-6314BEB43E2D}">
      <dgm:prSet/>
      <dgm:spPr/>
      <dgm:t>
        <a:bodyPr/>
        <a:lstStyle/>
        <a:p>
          <a:r>
            <a:rPr lang="es-PA" b="1"/>
            <a:t>Escenario 1 - Incremento de Inversión Inicial:</a:t>
          </a:r>
          <a:endParaRPr lang="en-US"/>
        </a:p>
      </dgm:t>
    </dgm:pt>
    <dgm:pt modelId="{46E3AA9A-F5C8-4F42-B81B-4F5AA35EDDDF}" type="parTrans" cxnId="{35085B1D-B6CC-441A-BE0C-EBF7FC62D4F1}">
      <dgm:prSet/>
      <dgm:spPr/>
      <dgm:t>
        <a:bodyPr/>
        <a:lstStyle/>
        <a:p>
          <a:endParaRPr lang="en-US"/>
        </a:p>
      </dgm:t>
    </dgm:pt>
    <dgm:pt modelId="{6D3F0E4E-B711-40A9-9AE1-AD4136E21B18}" type="sibTrans" cxnId="{35085B1D-B6CC-441A-BE0C-EBF7FC62D4F1}">
      <dgm:prSet/>
      <dgm:spPr/>
      <dgm:t>
        <a:bodyPr/>
        <a:lstStyle/>
        <a:p>
          <a:endParaRPr lang="en-US"/>
        </a:p>
      </dgm:t>
    </dgm:pt>
    <dgm:pt modelId="{A36DB9C4-A2B8-4D7A-8809-64DF6A600BA2}">
      <dgm:prSet/>
      <dgm:spPr/>
      <dgm:t>
        <a:bodyPr/>
        <a:lstStyle/>
        <a:p>
          <a:r>
            <a:rPr lang="es-PA" b="1"/>
            <a:t>Impacto en el Portafolio:</a:t>
          </a:r>
          <a:r>
            <a:rPr lang="es-PA"/>
            <a:t> Se observó un aumento en el potencial de crecimiento del portafolio debido al incremento en la inversión inicial.</a:t>
          </a:r>
          <a:endParaRPr lang="en-US"/>
        </a:p>
      </dgm:t>
    </dgm:pt>
    <dgm:pt modelId="{DE0C5AD6-4F8D-4721-9862-6CFC2E350F89}" type="parTrans" cxnId="{5A9D074C-CE4D-4B39-A7E5-CCDC09FF3DF5}">
      <dgm:prSet/>
      <dgm:spPr/>
      <dgm:t>
        <a:bodyPr/>
        <a:lstStyle/>
        <a:p>
          <a:endParaRPr lang="en-US"/>
        </a:p>
      </dgm:t>
    </dgm:pt>
    <dgm:pt modelId="{E7BE1322-34F4-4803-BEAB-D86212C24060}" type="sibTrans" cxnId="{5A9D074C-CE4D-4B39-A7E5-CCDC09FF3DF5}">
      <dgm:prSet/>
      <dgm:spPr/>
      <dgm:t>
        <a:bodyPr/>
        <a:lstStyle/>
        <a:p>
          <a:endParaRPr lang="en-US"/>
        </a:p>
      </dgm:t>
    </dgm:pt>
    <dgm:pt modelId="{3A233FC5-65BA-4E32-8795-B05CD64D2658}">
      <dgm:prSet/>
      <dgm:spPr/>
      <dgm:t>
        <a:bodyPr/>
        <a:lstStyle/>
        <a:p>
          <a:r>
            <a:rPr lang="es-PA" b="1"/>
            <a:t>Riesgo Relativo:</a:t>
          </a:r>
          <a:r>
            <a:rPr lang="es-PA"/>
            <a:t> La distribución del riesgo se mantiene igual, pero la amplitud del crecimiento del portafolio se ve influenciada positivamente.</a:t>
          </a:r>
          <a:endParaRPr lang="en-US"/>
        </a:p>
      </dgm:t>
    </dgm:pt>
    <dgm:pt modelId="{09303BD3-A6A1-4642-99E2-6D4072DC03D9}" type="parTrans" cxnId="{435E8DD4-B195-41EA-BEB8-8DD030DA8794}">
      <dgm:prSet/>
      <dgm:spPr/>
      <dgm:t>
        <a:bodyPr/>
        <a:lstStyle/>
        <a:p>
          <a:endParaRPr lang="en-US"/>
        </a:p>
      </dgm:t>
    </dgm:pt>
    <dgm:pt modelId="{855BAE89-52C0-45B7-9BF3-31F2394C5311}" type="sibTrans" cxnId="{435E8DD4-B195-41EA-BEB8-8DD030DA8794}">
      <dgm:prSet/>
      <dgm:spPr/>
      <dgm:t>
        <a:bodyPr/>
        <a:lstStyle/>
        <a:p>
          <a:endParaRPr lang="en-US"/>
        </a:p>
      </dgm:t>
    </dgm:pt>
    <dgm:pt modelId="{0E7A8B5F-0CDC-4658-AA24-676395BFF75F}">
      <dgm:prSet/>
      <dgm:spPr/>
      <dgm:t>
        <a:bodyPr/>
        <a:lstStyle/>
        <a:p>
          <a:r>
            <a:rPr lang="es-PA" b="1"/>
            <a:t>Escenario 2 - Aumento del Rendimiento Promedio:</a:t>
          </a:r>
          <a:endParaRPr lang="en-US"/>
        </a:p>
      </dgm:t>
    </dgm:pt>
    <dgm:pt modelId="{671BD176-BD6B-4A10-863E-27D1EB077BDF}" type="parTrans" cxnId="{E028DE2A-61FA-422B-AF82-1FF8D01004DE}">
      <dgm:prSet/>
      <dgm:spPr/>
      <dgm:t>
        <a:bodyPr/>
        <a:lstStyle/>
        <a:p>
          <a:endParaRPr lang="en-US"/>
        </a:p>
      </dgm:t>
    </dgm:pt>
    <dgm:pt modelId="{EA1695AB-2649-4548-999E-FAF8BC69E5B9}" type="sibTrans" cxnId="{E028DE2A-61FA-422B-AF82-1FF8D01004DE}">
      <dgm:prSet/>
      <dgm:spPr/>
      <dgm:t>
        <a:bodyPr/>
        <a:lstStyle/>
        <a:p>
          <a:endParaRPr lang="en-US"/>
        </a:p>
      </dgm:t>
    </dgm:pt>
    <dgm:pt modelId="{7FC04D89-F194-4DE8-9887-B90CBB21BED0}">
      <dgm:prSet/>
      <dgm:spPr/>
      <dgm:t>
        <a:bodyPr/>
        <a:lstStyle/>
        <a:p>
          <a:r>
            <a:rPr lang="es-PA" b="1"/>
            <a:t>Crecimiento Acelerado:</a:t>
          </a:r>
          <a:r>
            <a:rPr lang="es-PA"/>
            <a:t> El portafolio mostró un crecimiento más rápido debido al incremento en el rendimiento promedio.</a:t>
          </a:r>
          <a:endParaRPr lang="en-US"/>
        </a:p>
      </dgm:t>
    </dgm:pt>
    <dgm:pt modelId="{F469BB90-5F0F-46FB-BCC5-F7619B9E6F9B}" type="parTrans" cxnId="{4AF7C67B-E668-44F8-9278-068FB5FC130E}">
      <dgm:prSet/>
      <dgm:spPr/>
      <dgm:t>
        <a:bodyPr/>
        <a:lstStyle/>
        <a:p>
          <a:endParaRPr lang="en-US"/>
        </a:p>
      </dgm:t>
    </dgm:pt>
    <dgm:pt modelId="{269E1261-B3D0-4A75-BAEA-B25448444339}" type="sibTrans" cxnId="{4AF7C67B-E668-44F8-9278-068FB5FC130E}">
      <dgm:prSet/>
      <dgm:spPr/>
      <dgm:t>
        <a:bodyPr/>
        <a:lstStyle/>
        <a:p>
          <a:endParaRPr lang="en-US"/>
        </a:p>
      </dgm:t>
    </dgm:pt>
    <dgm:pt modelId="{7BD23FCE-4FBC-4653-BD64-CEAEA66D450D}">
      <dgm:prSet/>
      <dgm:spPr/>
      <dgm:t>
        <a:bodyPr/>
        <a:lstStyle/>
        <a:p>
          <a:r>
            <a:rPr lang="es-PA" b="1"/>
            <a:t>Riesgo y Retorno:</a:t>
          </a:r>
          <a:r>
            <a:rPr lang="es-PA"/>
            <a:t> Aunque el rendimiento aumentó, el riesgo asociado al portafolio se mantuvo constante, lo que podría implicar un mayor retorno potencial, pero con un riesgo similar.</a:t>
          </a:r>
          <a:endParaRPr lang="en-US"/>
        </a:p>
      </dgm:t>
    </dgm:pt>
    <dgm:pt modelId="{4847E51F-3062-4DE2-BCD1-EA721F319DD5}" type="parTrans" cxnId="{DCE8A6FE-503B-4E01-B6FD-5FC8D47FAA1E}">
      <dgm:prSet/>
      <dgm:spPr/>
      <dgm:t>
        <a:bodyPr/>
        <a:lstStyle/>
        <a:p>
          <a:endParaRPr lang="en-US"/>
        </a:p>
      </dgm:t>
    </dgm:pt>
    <dgm:pt modelId="{FB0722BB-6774-4455-B69B-E95BB785F5C9}" type="sibTrans" cxnId="{DCE8A6FE-503B-4E01-B6FD-5FC8D47FAA1E}">
      <dgm:prSet/>
      <dgm:spPr/>
      <dgm:t>
        <a:bodyPr/>
        <a:lstStyle/>
        <a:p>
          <a:endParaRPr lang="en-US"/>
        </a:p>
      </dgm:t>
    </dgm:pt>
    <dgm:pt modelId="{7DAAB509-7301-4F1A-A1B2-4F92532C9ADB}">
      <dgm:prSet/>
      <dgm:spPr/>
      <dgm:t>
        <a:bodyPr/>
        <a:lstStyle/>
        <a:p>
          <a:r>
            <a:rPr lang="es-PA" b="1"/>
            <a:t>Escenario 3 - Reducción de la Desviación Estándar:</a:t>
          </a:r>
          <a:endParaRPr lang="en-US"/>
        </a:p>
      </dgm:t>
    </dgm:pt>
    <dgm:pt modelId="{817066AA-68C9-4B55-82C3-27BDB4D78157}" type="parTrans" cxnId="{C6A5E63F-B415-4356-BF5E-6EDAF9F9D7E7}">
      <dgm:prSet/>
      <dgm:spPr/>
      <dgm:t>
        <a:bodyPr/>
        <a:lstStyle/>
        <a:p>
          <a:endParaRPr lang="en-US"/>
        </a:p>
      </dgm:t>
    </dgm:pt>
    <dgm:pt modelId="{3B215BE2-E0A6-4669-9F27-54AE4EF2000D}" type="sibTrans" cxnId="{C6A5E63F-B415-4356-BF5E-6EDAF9F9D7E7}">
      <dgm:prSet/>
      <dgm:spPr/>
      <dgm:t>
        <a:bodyPr/>
        <a:lstStyle/>
        <a:p>
          <a:endParaRPr lang="en-US"/>
        </a:p>
      </dgm:t>
    </dgm:pt>
    <dgm:pt modelId="{A4FDD2A2-7AD7-47E5-815F-8DF8393ED8A5}">
      <dgm:prSet/>
      <dgm:spPr/>
      <dgm:t>
        <a:bodyPr/>
        <a:lstStyle/>
        <a:p>
          <a:r>
            <a:rPr lang="es-PA" b="1"/>
            <a:t>Reducción del Riesgo:</a:t>
          </a:r>
          <a:r>
            <a:rPr lang="es-PA"/>
            <a:t> La disminución de la desviación estándar redujo el riesgo asociado al portafolio.</a:t>
          </a:r>
          <a:endParaRPr lang="en-US"/>
        </a:p>
      </dgm:t>
    </dgm:pt>
    <dgm:pt modelId="{C7C9B4A3-FE25-4FEE-AC93-E468579EB32D}" type="parTrans" cxnId="{8205828C-AE96-49F7-B0B0-88819D1824F4}">
      <dgm:prSet/>
      <dgm:spPr/>
      <dgm:t>
        <a:bodyPr/>
        <a:lstStyle/>
        <a:p>
          <a:endParaRPr lang="en-US"/>
        </a:p>
      </dgm:t>
    </dgm:pt>
    <dgm:pt modelId="{C8A94846-63A5-4ED4-9D5C-D840242B46EE}" type="sibTrans" cxnId="{8205828C-AE96-49F7-B0B0-88819D1824F4}">
      <dgm:prSet/>
      <dgm:spPr/>
      <dgm:t>
        <a:bodyPr/>
        <a:lstStyle/>
        <a:p>
          <a:endParaRPr lang="en-US"/>
        </a:p>
      </dgm:t>
    </dgm:pt>
    <dgm:pt modelId="{0EE5C608-FF90-4CCE-823C-F293B2AB6F0B}">
      <dgm:prSet/>
      <dgm:spPr/>
      <dgm:t>
        <a:bodyPr/>
        <a:lstStyle/>
        <a:p>
          <a:r>
            <a:rPr lang="es-PA" b="1"/>
            <a:t>Impacto en la Volatilidad:</a:t>
          </a:r>
          <a:r>
            <a:rPr lang="es-PA"/>
            <a:t> La distribución de los rendimientos podría ser más estable, aunque esto podría limitar el potencial de rendimiento.</a:t>
          </a:r>
          <a:endParaRPr lang="en-US"/>
        </a:p>
      </dgm:t>
    </dgm:pt>
    <dgm:pt modelId="{2DCF097E-99C9-456B-8FB8-FE48E5E6F5C9}" type="parTrans" cxnId="{298E5980-BDEC-4EDF-867F-83F36C50D9EC}">
      <dgm:prSet/>
      <dgm:spPr/>
      <dgm:t>
        <a:bodyPr/>
        <a:lstStyle/>
        <a:p>
          <a:endParaRPr lang="en-US"/>
        </a:p>
      </dgm:t>
    </dgm:pt>
    <dgm:pt modelId="{F0C8BE8D-FDA2-42E6-A4D1-583EC2A38466}" type="sibTrans" cxnId="{298E5980-BDEC-4EDF-867F-83F36C50D9EC}">
      <dgm:prSet/>
      <dgm:spPr/>
      <dgm:t>
        <a:bodyPr/>
        <a:lstStyle/>
        <a:p>
          <a:endParaRPr lang="en-US"/>
        </a:p>
      </dgm:t>
    </dgm:pt>
    <dgm:pt modelId="{A5282674-6077-4762-8EE6-7EB85117BFDB}" type="pres">
      <dgm:prSet presAssocID="{F9041C20-D17F-4B70-B22B-8D0BC6E8CEA9}" presName="diagram" presStyleCnt="0">
        <dgm:presLayoutVars>
          <dgm:dir/>
          <dgm:resizeHandles val="exact"/>
        </dgm:presLayoutVars>
      </dgm:prSet>
      <dgm:spPr/>
    </dgm:pt>
    <dgm:pt modelId="{349E64EB-44AF-4C23-848A-0BA1A0EA886D}" type="pres">
      <dgm:prSet presAssocID="{4560FC1A-0B43-4466-946A-6314BEB43E2D}" presName="node" presStyleLbl="node1" presStyleIdx="0" presStyleCnt="3">
        <dgm:presLayoutVars>
          <dgm:bulletEnabled val="1"/>
        </dgm:presLayoutVars>
      </dgm:prSet>
      <dgm:spPr/>
    </dgm:pt>
    <dgm:pt modelId="{1640D858-EB99-49E3-A575-3AB5E0909822}" type="pres">
      <dgm:prSet presAssocID="{6D3F0E4E-B711-40A9-9AE1-AD4136E21B18}" presName="sibTrans" presStyleCnt="0"/>
      <dgm:spPr/>
    </dgm:pt>
    <dgm:pt modelId="{024132B6-D2A0-4A9B-B1A8-71AA3AE60699}" type="pres">
      <dgm:prSet presAssocID="{0E7A8B5F-0CDC-4658-AA24-676395BFF75F}" presName="node" presStyleLbl="node1" presStyleIdx="1" presStyleCnt="3">
        <dgm:presLayoutVars>
          <dgm:bulletEnabled val="1"/>
        </dgm:presLayoutVars>
      </dgm:prSet>
      <dgm:spPr/>
    </dgm:pt>
    <dgm:pt modelId="{22A3F8DB-B91A-4832-BDA5-C958165F1913}" type="pres">
      <dgm:prSet presAssocID="{EA1695AB-2649-4548-999E-FAF8BC69E5B9}" presName="sibTrans" presStyleCnt="0"/>
      <dgm:spPr/>
    </dgm:pt>
    <dgm:pt modelId="{DACA5BC9-A766-4196-A754-B76B23FE77E2}" type="pres">
      <dgm:prSet presAssocID="{7DAAB509-7301-4F1A-A1B2-4F92532C9ADB}" presName="node" presStyleLbl="node1" presStyleIdx="2" presStyleCnt="3">
        <dgm:presLayoutVars>
          <dgm:bulletEnabled val="1"/>
        </dgm:presLayoutVars>
      </dgm:prSet>
      <dgm:spPr/>
    </dgm:pt>
  </dgm:ptLst>
  <dgm:cxnLst>
    <dgm:cxn modelId="{816AFB11-7F31-4E50-8336-FD507D93574F}" type="presOf" srcId="{4560FC1A-0B43-4466-946A-6314BEB43E2D}" destId="{349E64EB-44AF-4C23-848A-0BA1A0EA886D}" srcOrd="0" destOrd="0" presId="urn:microsoft.com/office/officeart/2005/8/layout/default"/>
    <dgm:cxn modelId="{35085B1D-B6CC-441A-BE0C-EBF7FC62D4F1}" srcId="{F9041C20-D17F-4B70-B22B-8D0BC6E8CEA9}" destId="{4560FC1A-0B43-4466-946A-6314BEB43E2D}" srcOrd="0" destOrd="0" parTransId="{46E3AA9A-F5C8-4F42-B81B-4F5AA35EDDDF}" sibTransId="{6D3F0E4E-B711-40A9-9AE1-AD4136E21B18}"/>
    <dgm:cxn modelId="{E028DE2A-61FA-422B-AF82-1FF8D01004DE}" srcId="{F9041C20-D17F-4B70-B22B-8D0BC6E8CEA9}" destId="{0E7A8B5F-0CDC-4658-AA24-676395BFF75F}" srcOrd="1" destOrd="0" parTransId="{671BD176-BD6B-4A10-863E-27D1EB077BDF}" sibTransId="{EA1695AB-2649-4548-999E-FAF8BC69E5B9}"/>
    <dgm:cxn modelId="{59BBF33A-96A2-4C36-ABF2-9AEE8CD2DE14}" type="presOf" srcId="{F9041C20-D17F-4B70-B22B-8D0BC6E8CEA9}" destId="{A5282674-6077-4762-8EE6-7EB85117BFDB}" srcOrd="0" destOrd="0" presId="urn:microsoft.com/office/officeart/2005/8/layout/default"/>
    <dgm:cxn modelId="{C6A5E63F-B415-4356-BF5E-6EDAF9F9D7E7}" srcId="{F9041C20-D17F-4B70-B22B-8D0BC6E8CEA9}" destId="{7DAAB509-7301-4F1A-A1B2-4F92532C9ADB}" srcOrd="2" destOrd="0" parTransId="{817066AA-68C9-4B55-82C3-27BDB4D78157}" sibTransId="{3B215BE2-E0A6-4669-9F27-54AE4EF2000D}"/>
    <dgm:cxn modelId="{0A5E3842-65C9-4F13-83B8-25CC0269661B}" type="presOf" srcId="{0E7A8B5F-0CDC-4658-AA24-676395BFF75F}" destId="{024132B6-D2A0-4A9B-B1A8-71AA3AE60699}" srcOrd="0" destOrd="0" presId="urn:microsoft.com/office/officeart/2005/8/layout/default"/>
    <dgm:cxn modelId="{5A9D074C-CE4D-4B39-A7E5-CCDC09FF3DF5}" srcId="{4560FC1A-0B43-4466-946A-6314BEB43E2D}" destId="{A36DB9C4-A2B8-4D7A-8809-64DF6A600BA2}" srcOrd="0" destOrd="0" parTransId="{DE0C5AD6-4F8D-4721-9862-6CFC2E350F89}" sibTransId="{E7BE1322-34F4-4803-BEAB-D86212C24060}"/>
    <dgm:cxn modelId="{FE3DDF53-2607-4097-8EE5-3D456F340FF3}" type="presOf" srcId="{7BD23FCE-4FBC-4653-BD64-CEAEA66D450D}" destId="{024132B6-D2A0-4A9B-B1A8-71AA3AE60699}" srcOrd="0" destOrd="2" presId="urn:microsoft.com/office/officeart/2005/8/layout/default"/>
    <dgm:cxn modelId="{58F54856-A84A-430B-82E3-BC0E7467AEE8}" type="presOf" srcId="{A4FDD2A2-7AD7-47E5-815F-8DF8393ED8A5}" destId="{DACA5BC9-A766-4196-A754-B76B23FE77E2}" srcOrd="0" destOrd="1" presId="urn:microsoft.com/office/officeart/2005/8/layout/default"/>
    <dgm:cxn modelId="{4AF7C67B-E668-44F8-9278-068FB5FC130E}" srcId="{0E7A8B5F-0CDC-4658-AA24-676395BFF75F}" destId="{7FC04D89-F194-4DE8-9887-B90CBB21BED0}" srcOrd="0" destOrd="0" parTransId="{F469BB90-5F0F-46FB-BCC5-F7619B9E6F9B}" sibTransId="{269E1261-B3D0-4A75-BAEA-B25448444339}"/>
    <dgm:cxn modelId="{298E5980-BDEC-4EDF-867F-83F36C50D9EC}" srcId="{7DAAB509-7301-4F1A-A1B2-4F92532C9ADB}" destId="{0EE5C608-FF90-4CCE-823C-F293B2AB6F0B}" srcOrd="1" destOrd="0" parTransId="{2DCF097E-99C9-456B-8FB8-FE48E5E6F5C9}" sibTransId="{F0C8BE8D-FDA2-42E6-A4D1-583EC2A38466}"/>
    <dgm:cxn modelId="{8205828C-AE96-49F7-B0B0-88819D1824F4}" srcId="{7DAAB509-7301-4F1A-A1B2-4F92532C9ADB}" destId="{A4FDD2A2-7AD7-47E5-815F-8DF8393ED8A5}" srcOrd="0" destOrd="0" parTransId="{C7C9B4A3-FE25-4FEE-AC93-E468579EB32D}" sibTransId="{C8A94846-63A5-4ED4-9D5C-D840242B46EE}"/>
    <dgm:cxn modelId="{B82157C3-F954-48EB-B404-09467052AAB2}" type="presOf" srcId="{7FC04D89-F194-4DE8-9887-B90CBB21BED0}" destId="{024132B6-D2A0-4A9B-B1A8-71AA3AE60699}" srcOrd="0" destOrd="1" presId="urn:microsoft.com/office/officeart/2005/8/layout/default"/>
    <dgm:cxn modelId="{435E8DD4-B195-41EA-BEB8-8DD030DA8794}" srcId="{4560FC1A-0B43-4466-946A-6314BEB43E2D}" destId="{3A233FC5-65BA-4E32-8795-B05CD64D2658}" srcOrd="1" destOrd="0" parTransId="{09303BD3-A6A1-4642-99E2-6D4072DC03D9}" sibTransId="{855BAE89-52C0-45B7-9BF3-31F2394C5311}"/>
    <dgm:cxn modelId="{1CF6AFD9-B421-4EE6-9355-96D6311E16E2}" type="presOf" srcId="{0EE5C608-FF90-4CCE-823C-F293B2AB6F0B}" destId="{DACA5BC9-A766-4196-A754-B76B23FE77E2}" srcOrd="0" destOrd="2" presId="urn:microsoft.com/office/officeart/2005/8/layout/default"/>
    <dgm:cxn modelId="{D9155FE0-0C55-4DFF-AFFE-B67794CD170B}" type="presOf" srcId="{A36DB9C4-A2B8-4D7A-8809-64DF6A600BA2}" destId="{349E64EB-44AF-4C23-848A-0BA1A0EA886D}" srcOrd="0" destOrd="1" presId="urn:microsoft.com/office/officeart/2005/8/layout/default"/>
    <dgm:cxn modelId="{73AC91ED-09BD-40D0-A8A4-A0E2900B9EF5}" type="presOf" srcId="{7DAAB509-7301-4F1A-A1B2-4F92532C9ADB}" destId="{DACA5BC9-A766-4196-A754-B76B23FE77E2}" srcOrd="0" destOrd="0" presId="urn:microsoft.com/office/officeart/2005/8/layout/default"/>
    <dgm:cxn modelId="{624AECF1-ADA0-4E14-AC4B-BA75F419748E}" type="presOf" srcId="{3A233FC5-65BA-4E32-8795-B05CD64D2658}" destId="{349E64EB-44AF-4C23-848A-0BA1A0EA886D}" srcOrd="0" destOrd="2" presId="urn:microsoft.com/office/officeart/2005/8/layout/default"/>
    <dgm:cxn modelId="{DCE8A6FE-503B-4E01-B6FD-5FC8D47FAA1E}" srcId="{0E7A8B5F-0CDC-4658-AA24-676395BFF75F}" destId="{7BD23FCE-4FBC-4653-BD64-CEAEA66D450D}" srcOrd="1" destOrd="0" parTransId="{4847E51F-3062-4DE2-BCD1-EA721F319DD5}" sibTransId="{FB0722BB-6774-4455-B69B-E95BB785F5C9}"/>
    <dgm:cxn modelId="{AD267387-3B28-4C03-88FB-FC9083D7E393}" type="presParOf" srcId="{A5282674-6077-4762-8EE6-7EB85117BFDB}" destId="{349E64EB-44AF-4C23-848A-0BA1A0EA886D}" srcOrd="0" destOrd="0" presId="urn:microsoft.com/office/officeart/2005/8/layout/default"/>
    <dgm:cxn modelId="{8A84039C-D24E-4225-9ACA-FAE084D3E0C3}" type="presParOf" srcId="{A5282674-6077-4762-8EE6-7EB85117BFDB}" destId="{1640D858-EB99-49E3-A575-3AB5E0909822}" srcOrd="1" destOrd="0" presId="urn:microsoft.com/office/officeart/2005/8/layout/default"/>
    <dgm:cxn modelId="{AC8723DF-4F28-4A18-A5F3-3002C983B5EA}" type="presParOf" srcId="{A5282674-6077-4762-8EE6-7EB85117BFDB}" destId="{024132B6-D2A0-4A9B-B1A8-71AA3AE60699}" srcOrd="2" destOrd="0" presId="urn:microsoft.com/office/officeart/2005/8/layout/default"/>
    <dgm:cxn modelId="{3F741E58-9C8D-476E-955C-6E452343CEBC}" type="presParOf" srcId="{A5282674-6077-4762-8EE6-7EB85117BFDB}" destId="{22A3F8DB-B91A-4832-BDA5-C958165F1913}" srcOrd="3" destOrd="0" presId="urn:microsoft.com/office/officeart/2005/8/layout/default"/>
    <dgm:cxn modelId="{41C33CBD-BCE7-4FFC-82A8-7773A26B521C}" type="presParOf" srcId="{A5282674-6077-4762-8EE6-7EB85117BFDB}" destId="{DACA5BC9-A766-4196-A754-B76B23FE77E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285EE8-66D0-45C5-9E50-564BB5BCDC73}" type="doc">
      <dgm:prSet loTypeId="urn:microsoft.com/office/officeart/2016/7/layout/BasicProcessNew" loCatId="process" qsTypeId="urn:microsoft.com/office/officeart/2005/8/quickstyle/simple1" qsCatId="simple" csTypeId="urn:microsoft.com/office/officeart/2005/8/colors/accent1_2" csCatId="accent1" phldr="1"/>
      <dgm:spPr/>
      <dgm:t>
        <a:bodyPr/>
        <a:lstStyle/>
        <a:p>
          <a:endParaRPr lang="en-US"/>
        </a:p>
      </dgm:t>
    </dgm:pt>
    <dgm:pt modelId="{6A359132-B0AA-4605-BF69-585EF4787E5D}">
      <dgm:prSet/>
      <dgm:spPr/>
      <dgm:t>
        <a:bodyPr/>
        <a:lstStyle/>
        <a:p>
          <a:r>
            <a:rPr lang="es-ES"/>
            <a:t>Escenario 1: Incremento significativo en la tasa de infección de viajeros</a:t>
          </a:r>
          <a:endParaRPr lang="en-US"/>
        </a:p>
      </dgm:t>
    </dgm:pt>
    <dgm:pt modelId="{D4CF4098-F9DF-4239-999A-B8C8C1AADFF5}" type="parTrans" cxnId="{3BAFF669-749E-46A1-A6FE-6C8AF4EAD67D}">
      <dgm:prSet/>
      <dgm:spPr/>
      <dgm:t>
        <a:bodyPr/>
        <a:lstStyle/>
        <a:p>
          <a:endParaRPr lang="en-US"/>
        </a:p>
      </dgm:t>
    </dgm:pt>
    <dgm:pt modelId="{4B4B341E-D0AB-40FC-88E2-692E96146656}" type="sibTrans" cxnId="{3BAFF669-749E-46A1-A6FE-6C8AF4EAD67D}">
      <dgm:prSet/>
      <dgm:spPr/>
      <dgm:t>
        <a:bodyPr/>
        <a:lstStyle/>
        <a:p>
          <a:endParaRPr lang="en-US"/>
        </a:p>
      </dgm:t>
    </dgm:pt>
    <dgm:pt modelId="{DC72FAF9-5744-47BE-A131-6AD7C636D3BF}">
      <dgm:prSet/>
      <dgm:spPr/>
      <dgm:t>
        <a:bodyPr/>
        <a:lstStyle/>
        <a:p>
          <a:r>
            <a:rPr lang="es-ES"/>
            <a:t>Cambio: Aumento de la tasa de infección de viajeros del 0.72% al 5%.</a:t>
          </a:r>
          <a:endParaRPr lang="en-US"/>
        </a:p>
      </dgm:t>
    </dgm:pt>
    <dgm:pt modelId="{F92B9507-5467-4F3C-9116-078BFBCD07EE}" type="parTrans" cxnId="{E0885FF0-1A53-4CD8-9306-08C5303D3975}">
      <dgm:prSet/>
      <dgm:spPr/>
      <dgm:t>
        <a:bodyPr/>
        <a:lstStyle/>
        <a:p>
          <a:endParaRPr lang="en-US"/>
        </a:p>
      </dgm:t>
    </dgm:pt>
    <dgm:pt modelId="{501274DD-D3CF-4C8E-9CEA-133271E3DFB0}" type="sibTrans" cxnId="{E0885FF0-1A53-4CD8-9306-08C5303D3975}">
      <dgm:prSet/>
      <dgm:spPr/>
      <dgm:t>
        <a:bodyPr/>
        <a:lstStyle/>
        <a:p>
          <a:endParaRPr lang="en-US"/>
        </a:p>
      </dgm:t>
    </dgm:pt>
    <dgm:pt modelId="{E8A191EA-3D9A-4264-9D64-015FF1208AA7}">
      <dgm:prSet/>
      <dgm:spPr/>
      <dgm:t>
        <a:bodyPr/>
        <a:lstStyle/>
        <a:p>
          <a:r>
            <a:rPr lang="es-ES" dirty="0"/>
            <a:t>Efectos:</a:t>
          </a:r>
          <a:br>
            <a:rPr lang="es-ES" dirty="0"/>
          </a:br>
          <a:r>
            <a:rPr lang="es-ES" dirty="0"/>
            <a:t>	Aceleración en la propagación del brote: El aumento de la tasa de infección de viajeros resulta en un crecimiento más rápido del número de casos 	confirmados.</a:t>
          </a:r>
          <a:br>
            <a:rPr lang="es-ES" dirty="0"/>
          </a:br>
          <a:br>
            <a:rPr lang="es-ES" dirty="0"/>
          </a:br>
          <a:r>
            <a:rPr lang="es-ES" dirty="0"/>
            <a:t>	Mayor número de casos diarios: Se observa un aumento en la tasa de nuevos casos diarios, lo que podría sobrecargar rápidamente los recursos sanitarios.</a:t>
          </a:r>
          <a:br>
            <a:rPr lang="es-ES" dirty="0"/>
          </a:br>
          <a:br>
            <a:rPr lang="es-ES" dirty="0"/>
          </a:br>
          <a:r>
            <a:rPr lang="es-ES" dirty="0"/>
            <a:t>	Mayor riesgo para la población general: El incremento en la tasa de infección aumenta el riesgo de exposición a la enfermedad para la población en general.</a:t>
          </a:r>
          <a:endParaRPr lang="en-US" dirty="0"/>
        </a:p>
      </dgm:t>
    </dgm:pt>
    <dgm:pt modelId="{8EC31D4B-BF29-4D10-A3CF-106E1C33B344}" type="parTrans" cxnId="{81A15E49-DE6B-4564-881C-6F61551A82E6}">
      <dgm:prSet/>
      <dgm:spPr/>
      <dgm:t>
        <a:bodyPr/>
        <a:lstStyle/>
        <a:p>
          <a:endParaRPr lang="en-US"/>
        </a:p>
      </dgm:t>
    </dgm:pt>
    <dgm:pt modelId="{2C658094-92DD-4541-B4E8-359A43907BE1}" type="sibTrans" cxnId="{81A15E49-DE6B-4564-881C-6F61551A82E6}">
      <dgm:prSet/>
      <dgm:spPr/>
      <dgm:t>
        <a:bodyPr/>
        <a:lstStyle/>
        <a:p>
          <a:endParaRPr lang="en-US"/>
        </a:p>
      </dgm:t>
    </dgm:pt>
    <dgm:pt modelId="{BC48E206-3BEE-4E6F-9518-EB46B3D0E3B6}">
      <dgm:prSet/>
      <dgm:spPr/>
      <dgm:t>
        <a:bodyPr/>
        <a:lstStyle/>
        <a:p>
          <a:r>
            <a:rPr lang="es-ES"/>
            <a:t>Escenario 2: Reducción en el recuento de inmunidad</a:t>
          </a:r>
          <a:endParaRPr lang="en-US"/>
        </a:p>
      </dgm:t>
    </dgm:pt>
    <dgm:pt modelId="{554F525D-5D7F-44D0-AEDC-5273489A89FF}" type="parTrans" cxnId="{E4DD37B6-4F89-46FC-80EC-B970BEC9BF32}">
      <dgm:prSet/>
      <dgm:spPr/>
      <dgm:t>
        <a:bodyPr/>
        <a:lstStyle/>
        <a:p>
          <a:endParaRPr lang="en-US"/>
        </a:p>
      </dgm:t>
    </dgm:pt>
    <dgm:pt modelId="{45202771-B5DE-4E76-9D4E-A106DC43B059}" type="sibTrans" cxnId="{E4DD37B6-4F89-46FC-80EC-B970BEC9BF32}">
      <dgm:prSet/>
      <dgm:spPr/>
      <dgm:t>
        <a:bodyPr/>
        <a:lstStyle/>
        <a:p>
          <a:endParaRPr lang="en-US"/>
        </a:p>
      </dgm:t>
    </dgm:pt>
    <dgm:pt modelId="{E1AF9D2E-C912-4DFB-8449-17EF03E485AA}">
      <dgm:prSet/>
      <dgm:spPr/>
      <dgm:t>
        <a:bodyPr/>
        <a:lstStyle/>
        <a:p>
          <a:r>
            <a:rPr lang="es-ES"/>
            <a:t>Cambio: Reducción del recuento de inmunidad de 71,928 a 50,000.</a:t>
          </a:r>
          <a:endParaRPr lang="en-US"/>
        </a:p>
      </dgm:t>
    </dgm:pt>
    <dgm:pt modelId="{3C454F53-4A69-4DBA-BB3F-D1E428835877}" type="parTrans" cxnId="{CDD00131-BCF1-4012-A7E8-BF58A3C05E2F}">
      <dgm:prSet/>
      <dgm:spPr/>
      <dgm:t>
        <a:bodyPr/>
        <a:lstStyle/>
        <a:p>
          <a:endParaRPr lang="en-US"/>
        </a:p>
      </dgm:t>
    </dgm:pt>
    <dgm:pt modelId="{4C7AF84A-7530-4FBD-AAE2-81FFD3F46B45}" type="sibTrans" cxnId="{CDD00131-BCF1-4012-A7E8-BF58A3C05E2F}">
      <dgm:prSet/>
      <dgm:spPr/>
      <dgm:t>
        <a:bodyPr/>
        <a:lstStyle/>
        <a:p>
          <a:endParaRPr lang="en-US"/>
        </a:p>
      </dgm:t>
    </dgm:pt>
    <dgm:pt modelId="{4DE26D91-6424-46BE-8736-C96E9F41EE4E}">
      <dgm:prSet/>
      <dgm:spPr/>
      <dgm:t>
        <a:bodyPr/>
        <a:lstStyle/>
        <a:p>
          <a:r>
            <a:rPr lang="es-ES" dirty="0"/>
            <a:t>Efectos: </a:t>
          </a:r>
          <a:br>
            <a:rPr lang="es-ES" dirty="0"/>
          </a:br>
          <a:r>
            <a:rPr lang="es-ES" dirty="0"/>
            <a:t>	Aumento en la población susceptible: La disminución en el recuento de inmunidad incrementa el número de personas susceptibles al virus, lo que puede resultar en un aumento en los casos.</a:t>
          </a:r>
          <a:br>
            <a:rPr lang="es-ES" dirty="0"/>
          </a:br>
          <a:br>
            <a:rPr lang="es-ES" dirty="0"/>
          </a:br>
          <a:r>
            <a:rPr lang="es-ES" dirty="0"/>
            <a:t>	Potencial presión adicional en el sistema de salud: Con más personas susceptibles, se podría ejercer más presión sobre los recursos sanitarios disponibles.</a:t>
          </a:r>
          <a:endParaRPr lang="en-US" dirty="0"/>
        </a:p>
      </dgm:t>
    </dgm:pt>
    <dgm:pt modelId="{C6CE81AA-D035-42F0-8179-E98071D7C029}" type="parTrans" cxnId="{CE74E6ED-CEA9-4EFC-ACEF-152B0B20A3CD}">
      <dgm:prSet/>
      <dgm:spPr/>
      <dgm:t>
        <a:bodyPr/>
        <a:lstStyle/>
        <a:p>
          <a:endParaRPr lang="en-US"/>
        </a:p>
      </dgm:t>
    </dgm:pt>
    <dgm:pt modelId="{98EF6C60-A9B3-4EAF-9912-5222F57DEC69}" type="sibTrans" cxnId="{CE74E6ED-CEA9-4EFC-ACEF-152B0B20A3CD}">
      <dgm:prSet/>
      <dgm:spPr/>
      <dgm:t>
        <a:bodyPr/>
        <a:lstStyle/>
        <a:p>
          <a:endParaRPr lang="en-US"/>
        </a:p>
      </dgm:t>
    </dgm:pt>
    <dgm:pt modelId="{F832F7FD-1E05-48D5-A619-F230966939C3}">
      <dgm:prSet/>
      <dgm:spPr/>
      <dgm:t>
        <a:bodyPr/>
        <a:lstStyle/>
        <a:p>
          <a:r>
            <a:rPr lang="es-ES" dirty="0"/>
            <a:t>Escenario 3: Reducción en la tasa de mortalidad</a:t>
          </a:r>
          <a:endParaRPr lang="en-US" dirty="0"/>
        </a:p>
      </dgm:t>
    </dgm:pt>
    <dgm:pt modelId="{18955E80-8537-4DC5-94DB-F4B1D7373A87}" type="parTrans" cxnId="{589E800B-87BC-48FF-9DA4-E9D8DE285127}">
      <dgm:prSet/>
      <dgm:spPr/>
      <dgm:t>
        <a:bodyPr/>
        <a:lstStyle/>
        <a:p>
          <a:endParaRPr lang="en-US"/>
        </a:p>
      </dgm:t>
    </dgm:pt>
    <dgm:pt modelId="{1619ECBC-9F4F-4A56-BAFF-2768A9DF9BCF}" type="sibTrans" cxnId="{589E800B-87BC-48FF-9DA4-E9D8DE285127}">
      <dgm:prSet/>
      <dgm:spPr/>
      <dgm:t>
        <a:bodyPr/>
        <a:lstStyle/>
        <a:p>
          <a:endParaRPr lang="en-US"/>
        </a:p>
      </dgm:t>
    </dgm:pt>
    <dgm:pt modelId="{12474875-216A-45B7-99A1-4D0826A7C566}">
      <dgm:prSet/>
      <dgm:spPr/>
      <dgm:t>
        <a:bodyPr/>
        <a:lstStyle/>
        <a:p>
          <a:r>
            <a:rPr lang="es-ES"/>
            <a:t>Cambio: Disminución de la tasa de mortalidad del 0.639% al 0.3%.</a:t>
          </a:r>
          <a:endParaRPr lang="en-US"/>
        </a:p>
      </dgm:t>
    </dgm:pt>
    <dgm:pt modelId="{F1F9E85C-3464-4EF6-BEF6-E5AF95363B78}" type="parTrans" cxnId="{252FA508-DB27-4EA1-870E-0C4DCA73DE0D}">
      <dgm:prSet/>
      <dgm:spPr/>
      <dgm:t>
        <a:bodyPr/>
        <a:lstStyle/>
        <a:p>
          <a:endParaRPr lang="en-US"/>
        </a:p>
      </dgm:t>
    </dgm:pt>
    <dgm:pt modelId="{FA8C5869-7B88-4DB0-916A-0327BA3E30FE}" type="sibTrans" cxnId="{252FA508-DB27-4EA1-870E-0C4DCA73DE0D}">
      <dgm:prSet/>
      <dgm:spPr/>
      <dgm:t>
        <a:bodyPr/>
        <a:lstStyle/>
        <a:p>
          <a:endParaRPr lang="en-US"/>
        </a:p>
      </dgm:t>
    </dgm:pt>
    <dgm:pt modelId="{0246F6A5-5686-4314-BD99-9724B70FEE06}">
      <dgm:prSet/>
      <dgm:spPr/>
      <dgm:t>
        <a:bodyPr/>
        <a:lstStyle/>
        <a:p>
          <a:r>
            <a:rPr lang="es-ES" dirty="0"/>
            <a:t>Efectos:</a:t>
          </a:r>
          <a:br>
            <a:rPr lang="es-ES" dirty="0"/>
          </a:br>
          <a:r>
            <a:rPr lang="es-ES" dirty="0"/>
            <a:t>	Menor riesgo de fatalidades: La reducción en la tasa de mortalidad implica un menor número de fallecimientos entre los casos confirmados.</a:t>
          </a:r>
          <a:br>
            <a:rPr lang="es-ES" dirty="0"/>
          </a:br>
          <a:br>
            <a:rPr lang="es-ES" dirty="0"/>
          </a:br>
          <a:r>
            <a:rPr lang="es-ES" dirty="0"/>
            <a:t>	Posible cambio en la percepción del brote: La reducción en la tasa de mortalidad podría cambiar la percepción pública del brote, enfocándose menos en el 	aspecto letal y más en la contención y tratamiento de los casos.</a:t>
          </a:r>
          <a:br>
            <a:rPr lang="es-ES" dirty="0"/>
          </a:br>
          <a:br>
            <a:rPr lang="es-ES" dirty="0"/>
          </a:br>
          <a:r>
            <a:rPr lang="es-ES" dirty="0"/>
            <a:t>	Menor presión sobre los servicios de salud: Con menos casos fatales, se espera que haya menos presión sobre los recursos médicos disponibles.</a:t>
          </a:r>
          <a:endParaRPr lang="en-US" dirty="0"/>
        </a:p>
      </dgm:t>
    </dgm:pt>
    <dgm:pt modelId="{88939E68-C37D-4674-A903-6F6330919207}" type="parTrans" cxnId="{3E94C2E5-4D61-4877-BE26-70A578130379}">
      <dgm:prSet/>
      <dgm:spPr/>
      <dgm:t>
        <a:bodyPr/>
        <a:lstStyle/>
        <a:p>
          <a:endParaRPr lang="en-US"/>
        </a:p>
      </dgm:t>
    </dgm:pt>
    <dgm:pt modelId="{C874E08B-48A4-4E4D-8DCC-B8D2759FB89F}" type="sibTrans" cxnId="{3E94C2E5-4D61-4877-BE26-70A578130379}">
      <dgm:prSet/>
      <dgm:spPr/>
      <dgm:t>
        <a:bodyPr/>
        <a:lstStyle/>
        <a:p>
          <a:endParaRPr lang="en-US"/>
        </a:p>
      </dgm:t>
    </dgm:pt>
    <dgm:pt modelId="{B0B864E1-EC63-4706-BDD5-00FA51398B0F}" type="pres">
      <dgm:prSet presAssocID="{48285EE8-66D0-45C5-9E50-564BB5BCDC73}" presName="Name0" presStyleCnt="0">
        <dgm:presLayoutVars>
          <dgm:dir/>
          <dgm:resizeHandles val="exact"/>
        </dgm:presLayoutVars>
      </dgm:prSet>
      <dgm:spPr/>
    </dgm:pt>
    <dgm:pt modelId="{008FC8AA-7833-4C8E-BB0C-73BDC10538F1}" type="pres">
      <dgm:prSet presAssocID="{6A359132-B0AA-4605-BF69-585EF4787E5D}" presName="node" presStyleLbl="node1" presStyleIdx="0" presStyleCnt="5">
        <dgm:presLayoutVars>
          <dgm:bulletEnabled val="1"/>
        </dgm:presLayoutVars>
      </dgm:prSet>
      <dgm:spPr/>
    </dgm:pt>
    <dgm:pt modelId="{ADDE965E-06E3-4F12-BB25-8977F79CCF82}" type="pres">
      <dgm:prSet presAssocID="{4B4B341E-D0AB-40FC-88E2-692E96146656}" presName="sibTransSpacerBeforeConnector" presStyleCnt="0"/>
      <dgm:spPr/>
    </dgm:pt>
    <dgm:pt modelId="{96DE6D0E-7214-4F5E-8D14-94309E7474FB}" type="pres">
      <dgm:prSet presAssocID="{4B4B341E-D0AB-40FC-88E2-692E96146656}" presName="sibTrans" presStyleLbl="node1" presStyleIdx="1" presStyleCnt="5"/>
      <dgm:spPr/>
    </dgm:pt>
    <dgm:pt modelId="{170BD8B7-8D12-43A7-A715-3D9A8D3D660D}" type="pres">
      <dgm:prSet presAssocID="{4B4B341E-D0AB-40FC-88E2-692E96146656}" presName="sibTransSpacerAfterConnector" presStyleCnt="0"/>
      <dgm:spPr/>
    </dgm:pt>
    <dgm:pt modelId="{51C74DA0-18FC-4728-9593-3F31334879C9}" type="pres">
      <dgm:prSet presAssocID="{BC48E206-3BEE-4E6F-9518-EB46B3D0E3B6}" presName="node" presStyleLbl="node1" presStyleIdx="2" presStyleCnt="5">
        <dgm:presLayoutVars>
          <dgm:bulletEnabled val="1"/>
        </dgm:presLayoutVars>
      </dgm:prSet>
      <dgm:spPr/>
    </dgm:pt>
    <dgm:pt modelId="{9EE7074F-9925-46BA-BF39-EB81B95804AA}" type="pres">
      <dgm:prSet presAssocID="{45202771-B5DE-4E76-9D4E-A106DC43B059}" presName="sibTransSpacerBeforeConnector" presStyleCnt="0"/>
      <dgm:spPr/>
    </dgm:pt>
    <dgm:pt modelId="{CC01DC8C-1C72-4789-A806-1BF68DB2742F}" type="pres">
      <dgm:prSet presAssocID="{45202771-B5DE-4E76-9D4E-A106DC43B059}" presName="sibTrans" presStyleLbl="node1" presStyleIdx="3" presStyleCnt="5"/>
      <dgm:spPr/>
    </dgm:pt>
    <dgm:pt modelId="{E0995F68-8827-461B-ABB8-2E8A78EE6C0B}" type="pres">
      <dgm:prSet presAssocID="{45202771-B5DE-4E76-9D4E-A106DC43B059}" presName="sibTransSpacerAfterConnector" presStyleCnt="0"/>
      <dgm:spPr/>
    </dgm:pt>
    <dgm:pt modelId="{098272FE-E5E1-4307-AEC0-072A25F1E581}" type="pres">
      <dgm:prSet presAssocID="{F832F7FD-1E05-48D5-A619-F230966939C3}" presName="node" presStyleLbl="node1" presStyleIdx="4" presStyleCnt="5">
        <dgm:presLayoutVars>
          <dgm:bulletEnabled val="1"/>
        </dgm:presLayoutVars>
      </dgm:prSet>
      <dgm:spPr/>
    </dgm:pt>
  </dgm:ptLst>
  <dgm:cxnLst>
    <dgm:cxn modelId="{252FA508-DB27-4EA1-870E-0C4DCA73DE0D}" srcId="{F832F7FD-1E05-48D5-A619-F230966939C3}" destId="{12474875-216A-45B7-99A1-4D0826A7C566}" srcOrd="0" destOrd="0" parTransId="{F1F9E85C-3464-4EF6-BEF6-E5AF95363B78}" sibTransId="{FA8C5869-7B88-4DB0-916A-0327BA3E30FE}"/>
    <dgm:cxn modelId="{589E800B-87BC-48FF-9DA4-E9D8DE285127}" srcId="{48285EE8-66D0-45C5-9E50-564BB5BCDC73}" destId="{F832F7FD-1E05-48D5-A619-F230966939C3}" srcOrd="2" destOrd="0" parTransId="{18955E80-8537-4DC5-94DB-F4B1D7373A87}" sibTransId="{1619ECBC-9F4F-4A56-BAFF-2768A9DF9BCF}"/>
    <dgm:cxn modelId="{6C103910-CAC6-4502-AD27-07FBB26CAFDC}" type="presOf" srcId="{45202771-B5DE-4E76-9D4E-A106DC43B059}" destId="{CC01DC8C-1C72-4789-A806-1BF68DB2742F}" srcOrd="0" destOrd="0" presId="urn:microsoft.com/office/officeart/2016/7/layout/BasicProcessNew"/>
    <dgm:cxn modelId="{ECAFCB15-7373-4BA0-A741-58DC0733D430}" type="presOf" srcId="{DC72FAF9-5744-47BE-A131-6AD7C636D3BF}" destId="{008FC8AA-7833-4C8E-BB0C-73BDC10538F1}" srcOrd="0" destOrd="1" presId="urn:microsoft.com/office/officeart/2016/7/layout/BasicProcessNew"/>
    <dgm:cxn modelId="{CDD00131-BCF1-4012-A7E8-BF58A3C05E2F}" srcId="{BC48E206-3BEE-4E6F-9518-EB46B3D0E3B6}" destId="{E1AF9D2E-C912-4DFB-8449-17EF03E485AA}" srcOrd="0" destOrd="0" parTransId="{3C454F53-4A69-4DBA-BB3F-D1E428835877}" sibTransId="{4C7AF84A-7530-4FBD-AAE2-81FFD3F46B45}"/>
    <dgm:cxn modelId="{E6F4DE38-9BC1-49E3-9653-D1A937E9BD1F}" type="presOf" srcId="{4DE26D91-6424-46BE-8736-C96E9F41EE4E}" destId="{51C74DA0-18FC-4728-9593-3F31334879C9}" srcOrd="0" destOrd="2" presId="urn:microsoft.com/office/officeart/2016/7/layout/BasicProcessNew"/>
    <dgm:cxn modelId="{81A15E49-DE6B-4564-881C-6F61551A82E6}" srcId="{6A359132-B0AA-4605-BF69-585EF4787E5D}" destId="{E8A191EA-3D9A-4264-9D64-015FF1208AA7}" srcOrd="1" destOrd="0" parTransId="{8EC31D4B-BF29-4D10-A3CF-106E1C33B344}" sibTransId="{2C658094-92DD-4541-B4E8-359A43907BE1}"/>
    <dgm:cxn modelId="{3BAFF669-749E-46A1-A6FE-6C8AF4EAD67D}" srcId="{48285EE8-66D0-45C5-9E50-564BB5BCDC73}" destId="{6A359132-B0AA-4605-BF69-585EF4787E5D}" srcOrd="0" destOrd="0" parTransId="{D4CF4098-F9DF-4239-999A-B8C8C1AADFF5}" sibTransId="{4B4B341E-D0AB-40FC-88E2-692E96146656}"/>
    <dgm:cxn modelId="{59E6CB57-DD65-49E8-A239-48829D0F8E2E}" type="presOf" srcId="{0246F6A5-5686-4314-BD99-9724B70FEE06}" destId="{098272FE-E5E1-4307-AEC0-072A25F1E581}" srcOrd="0" destOrd="2" presId="urn:microsoft.com/office/officeart/2016/7/layout/BasicProcessNew"/>
    <dgm:cxn modelId="{8C854658-352E-4E66-8525-9CFBF2E6F2F6}" type="presOf" srcId="{E8A191EA-3D9A-4264-9D64-015FF1208AA7}" destId="{008FC8AA-7833-4C8E-BB0C-73BDC10538F1}" srcOrd="0" destOrd="2" presId="urn:microsoft.com/office/officeart/2016/7/layout/BasicProcessNew"/>
    <dgm:cxn modelId="{001DFD7C-43E5-4B41-A730-8A1F857E5A84}" type="presOf" srcId="{BC48E206-3BEE-4E6F-9518-EB46B3D0E3B6}" destId="{51C74DA0-18FC-4728-9593-3F31334879C9}" srcOrd="0" destOrd="0" presId="urn:microsoft.com/office/officeart/2016/7/layout/BasicProcessNew"/>
    <dgm:cxn modelId="{BE3B8D8C-05AE-4387-B2FD-E016038481F7}" type="presOf" srcId="{12474875-216A-45B7-99A1-4D0826A7C566}" destId="{098272FE-E5E1-4307-AEC0-072A25F1E581}" srcOrd="0" destOrd="1" presId="urn:microsoft.com/office/officeart/2016/7/layout/BasicProcessNew"/>
    <dgm:cxn modelId="{4DBE32A4-1D33-43D4-A4AD-FC6E739D04FE}" type="presOf" srcId="{4B4B341E-D0AB-40FC-88E2-692E96146656}" destId="{96DE6D0E-7214-4F5E-8D14-94309E7474FB}" srcOrd="0" destOrd="0" presId="urn:microsoft.com/office/officeart/2016/7/layout/BasicProcessNew"/>
    <dgm:cxn modelId="{E4DD37B6-4F89-46FC-80EC-B970BEC9BF32}" srcId="{48285EE8-66D0-45C5-9E50-564BB5BCDC73}" destId="{BC48E206-3BEE-4E6F-9518-EB46B3D0E3B6}" srcOrd="1" destOrd="0" parTransId="{554F525D-5D7F-44D0-AEDC-5273489A89FF}" sibTransId="{45202771-B5DE-4E76-9D4E-A106DC43B059}"/>
    <dgm:cxn modelId="{F9103DBC-4763-4AFE-8D71-86AFF7F0CEF4}" type="presOf" srcId="{48285EE8-66D0-45C5-9E50-564BB5BCDC73}" destId="{B0B864E1-EC63-4706-BDD5-00FA51398B0F}" srcOrd="0" destOrd="0" presId="urn:microsoft.com/office/officeart/2016/7/layout/BasicProcessNew"/>
    <dgm:cxn modelId="{49DF92E1-89E8-4894-AE81-51429B0B373E}" type="presOf" srcId="{F832F7FD-1E05-48D5-A619-F230966939C3}" destId="{098272FE-E5E1-4307-AEC0-072A25F1E581}" srcOrd="0" destOrd="0" presId="urn:microsoft.com/office/officeart/2016/7/layout/BasicProcessNew"/>
    <dgm:cxn modelId="{3E94C2E5-4D61-4877-BE26-70A578130379}" srcId="{F832F7FD-1E05-48D5-A619-F230966939C3}" destId="{0246F6A5-5686-4314-BD99-9724B70FEE06}" srcOrd="1" destOrd="0" parTransId="{88939E68-C37D-4674-A903-6F6330919207}" sibTransId="{C874E08B-48A4-4E4D-8DCC-B8D2759FB89F}"/>
    <dgm:cxn modelId="{CE74E6ED-CEA9-4EFC-ACEF-152B0B20A3CD}" srcId="{BC48E206-3BEE-4E6F-9518-EB46B3D0E3B6}" destId="{4DE26D91-6424-46BE-8736-C96E9F41EE4E}" srcOrd="1" destOrd="0" parTransId="{C6CE81AA-D035-42F0-8179-E98071D7C029}" sibTransId="{98EF6C60-A9B3-4EAF-9912-5222F57DEC69}"/>
    <dgm:cxn modelId="{151D66EF-E0F7-412B-957E-D1F8C19F42AB}" type="presOf" srcId="{6A359132-B0AA-4605-BF69-585EF4787E5D}" destId="{008FC8AA-7833-4C8E-BB0C-73BDC10538F1}" srcOrd="0" destOrd="0" presId="urn:microsoft.com/office/officeart/2016/7/layout/BasicProcessNew"/>
    <dgm:cxn modelId="{E0885FF0-1A53-4CD8-9306-08C5303D3975}" srcId="{6A359132-B0AA-4605-BF69-585EF4787E5D}" destId="{DC72FAF9-5744-47BE-A131-6AD7C636D3BF}" srcOrd="0" destOrd="0" parTransId="{F92B9507-5467-4F3C-9116-078BFBCD07EE}" sibTransId="{501274DD-D3CF-4C8E-9CEA-133271E3DFB0}"/>
    <dgm:cxn modelId="{77DC35FB-4221-444C-B8BD-33467D83DC69}" type="presOf" srcId="{E1AF9D2E-C912-4DFB-8449-17EF03E485AA}" destId="{51C74DA0-18FC-4728-9593-3F31334879C9}" srcOrd="0" destOrd="1" presId="urn:microsoft.com/office/officeart/2016/7/layout/BasicProcessNew"/>
    <dgm:cxn modelId="{26A73045-2302-4EA5-8E2E-37DACF91E1D1}" type="presParOf" srcId="{B0B864E1-EC63-4706-BDD5-00FA51398B0F}" destId="{008FC8AA-7833-4C8E-BB0C-73BDC10538F1}" srcOrd="0" destOrd="0" presId="urn:microsoft.com/office/officeart/2016/7/layout/BasicProcessNew"/>
    <dgm:cxn modelId="{3E06FED1-463D-475B-8CDD-FF6E50FDB251}" type="presParOf" srcId="{B0B864E1-EC63-4706-BDD5-00FA51398B0F}" destId="{ADDE965E-06E3-4F12-BB25-8977F79CCF82}" srcOrd="1" destOrd="0" presId="urn:microsoft.com/office/officeart/2016/7/layout/BasicProcessNew"/>
    <dgm:cxn modelId="{188E99BE-E23C-44B9-85D1-3DF43596263F}" type="presParOf" srcId="{B0B864E1-EC63-4706-BDD5-00FA51398B0F}" destId="{96DE6D0E-7214-4F5E-8D14-94309E7474FB}" srcOrd="2" destOrd="0" presId="urn:microsoft.com/office/officeart/2016/7/layout/BasicProcessNew"/>
    <dgm:cxn modelId="{C38EE4CE-63DC-4D2A-8F37-B633A87935EE}" type="presParOf" srcId="{B0B864E1-EC63-4706-BDD5-00FA51398B0F}" destId="{170BD8B7-8D12-43A7-A715-3D9A8D3D660D}" srcOrd="3" destOrd="0" presId="urn:microsoft.com/office/officeart/2016/7/layout/BasicProcessNew"/>
    <dgm:cxn modelId="{FEFACAA7-EC91-4EE0-90F6-D9ED3E94B0D7}" type="presParOf" srcId="{B0B864E1-EC63-4706-BDD5-00FA51398B0F}" destId="{51C74DA0-18FC-4728-9593-3F31334879C9}" srcOrd="4" destOrd="0" presId="urn:microsoft.com/office/officeart/2016/7/layout/BasicProcessNew"/>
    <dgm:cxn modelId="{012390F7-97BF-48E0-9349-345619FE4C02}" type="presParOf" srcId="{B0B864E1-EC63-4706-BDD5-00FA51398B0F}" destId="{9EE7074F-9925-46BA-BF39-EB81B95804AA}" srcOrd="5" destOrd="0" presId="urn:microsoft.com/office/officeart/2016/7/layout/BasicProcessNew"/>
    <dgm:cxn modelId="{1C6AF34F-38BB-4D31-A15D-01FF3DD3DFCB}" type="presParOf" srcId="{B0B864E1-EC63-4706-BDD5-00FA51398B0F}" destId="{CC01DC8C-1C72-4789-A806-1BF68DB2742F}" srcOrd="6" destOrd="0" presId="urn:microsoft.com/office/officeart/2016/7/layout/BasicProcessNew"/>
    <dgm:cxn modelId="{2499FAE6-F392-4D4D-8979-02C03A496C8F}" type="presParOf" srcId="{B0B864E1-EC63-4706-BDD5-00FA51398B0F}" destId="{E0995F68-8827-461B-ABB8-2E8A78EE6C0B}" srcOrd="7" destOrd="0" presId="urn:microsoft.com/office/officeart/2016/7/layout/BasicProcessNew"/>
    <dgm:cxn modelId="{7CD26DCE-092E-4E02-97E4-9C8F80B5727C}" type="presParOf" srcId="{B0B864E1-EC63-4706-BDD5-00FA51398B0F}" destId="{098272FE-E5E1-4307-AEC0-072A25F1E581}" srcOrd="8"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E64EB-44AF-4C23-848A-0BA1A0EA886D}">
      <dsp:nvSpPr>
        <dsp:cNvPr id="0" name=""/>
        <dsp:cNvSpPr/>
      </dsp:nvSpPr>
      <dsp:spPr>
        <a:xfrm>
          <a:off x="272513" y="1716"/>
          <a:ext cx="3017476" cy="18104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PA" sz="1300" b="1" kern="1200"/>
            <a:t>Escenario 1 - Incremento de Inversión Inicial:</a:t>
          </a:r>
          <a:endParaRPr lang="en-US" sz="1300" kern="1200"/>
        </a:p>
        <a:p>
          <a:pPr marL="57150" lvl="1" indent="-57150" algn="l" defTabSz="444500">
            <a:lnSpc>
              <a:spcPct val="90000"/>
            </a:lnSpc>
            <a:spcBef>
              <a:spcPct val="0"/>
            </a:spcBef>
            <a:spcAft>
              <a:spcPct val="15000"/>
            </a:spcAft>
            <a:buChar char="•"/>
          </a:pPr>
          <a:r>
            <a:rPr lang="es-PA" sz="1000" b="1" kern="1200"/>
            <a:t>Impacto en el Portafolio:</a:t>
          </a:r>
          <a:r>
            <a:rPr lang="es-PA" sz="1000" kern="1200"/>
            <a:t> Se observó un aumento en el potencial de crecimiento del portafolio debido al incremento en la inversión inicial.</a:t>
          </a:r>
          <a:endParaRPr lang="en-US" sz="1000" kern="1200"/>
        </a:p>
        <a:p>
          <a:pPr marL="57150" lvl="1" indent="-57150" algn="l" defTabSz="444500">
            <a:lnSpc>
              <a:spcPct val="90000"/>
            </a:lnSpc>
            <a:spcBef>
              <a:spcPct val="0"/>
            </a:spcBef>
            <a:spcAft>
              <a:spcPct val="15000"/>
            </a:spcAft>
            <a:buChar char="•"/>
          </a:pPr>
          <a:r>
            <a:rPr lang="es-PA" sz="1000" b="1" kern="1200"/>
            <a:t>Riesgo Relativo:</a:t>
          </a:r>
          <a:r>
            <a:rPr lang="es-PA" sz="1000" kern="1200"/>
            <a:t> La distribución del riesgo se mantiene igual, pero la amplitud del crecimiento del portafolio se ve influenciada positivamente.</a:t>
          </a:r>
          <a:endParaRPr lang="en-US" sz="1000" kern="1200"/>
        </a:p>
      </dsp:txBody>
      <dsp:txXfrm>
        <a:off x="272513" y="1716"/>
        <a:ext cx="3017476" cy="1810485"/>
      </dsp:txXfrm>
    </dsp:sp>
    <dsp:sp modelId="{024132B6-D2A0-4A9B-B1A8-71AA3AE60699}">
      <dsp:nvSpPr>
        <dsp:cNvPr id="0" name=""/>
        <dsp:cNvSpPr/>
      </dsp:nvSpPr>
      <dsp:spPr>
        <a:xfrm>
          <a:off x="3591737" y="1716"/>
          <a:ext cx="3017476" cy="18104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PA" sz="1300" b="1" kern="1200"/>
            <a:t>Escenario 2 - Aumento del Rendimiento Promedio:</a:t>
          </a:r>
          <a:endParaRPr lang="en-US" sz="1300" kern="1200"/>
        </a:p>
        <a:p>
          <a:pPr marL="57150" lvl="1" indent="-57150" algn="l" defTabSz="444500">
            <a:lnSpc>
              <a:spcPct val="90000"/>
            </a:lnSpc>
            <a:spcBef>
              <a:spcPct val="0"/>
            </a:spcBef>
            <a:spcAft>
              <a:spcPct val="15000"/>
            </a:spcAft>
            <a:buChar char="•"/>
          </a:pPr>
          <a:r>
            <a:rPr lang="es-PA" sz="1000" b="1" kern="1200"/>
            <a:t>Crecimiento Acelerado:</a:t>
          </a:r>
          <a:r>
            <a:rPr lang="es-PA" sz="1000" kern="1200"/>
            <a:t> El portafolio mostró un crecimiento más rápido debido al incremento en el rendimiento promedio.</a:t>
          </a:r>
          <a:endParaRPr lang="en-US" sz="1000" kern="1200"/>
        </a:p>
        <a:p>
          <a:pPr marL="57150" lvl="1" indent="-57150" algn="l" defTabSz="444500">
            <a:lnSpc>
              <a:spcPct val="90000"/>
            </a:lnSpc>
            <a:spcBef>
              <a:spcPct val="0"/>
            </a:spcBef>
            <a:spcAft>
              <a:spcPct val="15000"/>
            </a:spcAft>
            <a:buChar char="•"/>
          </a:pPr>
          <a:r>
            <a:rPr lang="es-PA" sz="1000" b="1" kern="1200"/>
            <a:t>Riesgo y Retorno:</a:t>
          </a:r>
          <a:r>
            <a:rPr lang="es-PA" sz="1000" kern="1200"/>
            <a:t> Aunque el rendimiento aumentó, el riesgo asociado al portafolio se mantuvo constante, lo que podría implicar un mayor retorno potencial, pero con un riesgo similar.</a:t>
          </a:r>
          <a:endParaRPr lang="en-US" sz="1000" kern="1200"/>
        </a:p>
      </dsp:txBody>
      <dsp:txXfrm>
        <a:off x="3591737" y="1716"/>
        <a:ext cx="3017476" cy="1810485"/>
      </dsp:txXfrm>
    </dsp:sp>
    <dsp:sp modelId="{DACA5BC9-A766-4196-A754-B76B23FE77E2}">
      <dsp:nvSpPr>
        <dsp:cNvPr id="0" name=""/>
        <dsp:cNvSpPr/>
      </dsp:nvSpPr>
      <dsp:spPr>
        <a:xfrm>
          <a:off x="1932125" y="2113949"/>
          <a:ext cx="3017476" cy="18104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PA" sz="1300" b="1" kern="1200"/>
            <a:t>Escenario 3 - Reducción de la Desviación Estándar:</a:t>
          </a:r>
          <a:endParaRPr lang="en-US" sz="1300" kern="1200"/>
        </a:p>
        <a:p>
          <a:pPr marL="57150" lvl="1" indent="-57150" algn="l" defTabSz="444500">
            <a:lnSpc>
              <a:spcPct val="90000"/>
            </a:lnSpc>
            <a:spcBef>
              <a:spcPct val="0"/>
            </a:spcBef>
            <a:spcAft>
              <a:spcPct val="15000"/>
            </a:spcAft>
            <a:buChar char="•"/>
          </a:pPr>
          <a:r>
            <a:rPr lang="es-PA" sz="1000" b="1" kern="1200"/>
            <a:t>Reducción del Riesgo:</a:t>
          </a:r>
          <a:r>
            <a:rPr lang="es-PA" sz="1000" kern="1200"/>
            <a:t> La disminución de la desviación estándar redujo el riesgo asociado al portafolio.</a:t>
          </a:r>
          <a:endParaRPr lang="en-US" sz="1000" kern="1200"/>
        </a:p>
        <a:p>
          <a:pPr marL="57150" lvl="1" indent="-57150" algn="l" defTabSz="444500">
            <a:lnSpc>
              <a:spcPct val="90000"/>
            </a:lnSpc>
            <a:spcBef>
              <a:spcPct val="0"/>
            </a:spcBef>
            <a:spcAft>
              <a:spcPct val="15000"/>
            </a:spcAft>
            <a:buChar char="•"/>
          </a:pPr>
          <a:r>
            <a:rPr lang="es-PA" sz="1000" b="1" kern="1200"/>
            <a:t>Impacto en la Volatilidad:</a:t>
          </a:r>
          <a:r>
            <a:rPr lang="es-PA" sz="1000" kern="1200"/>
            <a:t> La distribución de los rendimientos podría ser más estable, aunque esto podría limitar el potencial de rendimiento.</a:t>
          </a:r>
          <a:endParaRPr lang="en-US" sz="1000" kern="1200"/>
        </a:p>
      </dsp:txBody>
      <dsp:txXfrm>
        <a:off x="1932125" y="2113949"/>
        <a:ext cx="3017476" cy="1810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FC8AA-7833-4C8E-BB0C-73BDC10538F1}">
      <dsp:nvSpPr>
        <dsp:cNvPr id="0" name=""/>
        <dsp:cNvSpPr/>
      </dsp:nvSpPr>
      <dsp:spPr>
        <a:xfrm>
          <a:off x="7189" y="0"/>
          <a:ext cx="2056610" cy="3926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r>
            <a:rPr lang="es-ES" sz="1100" kern="1200"/>
            <a:t>Escenario 1: Incremento significativo en la tasa de infección de viajeros</a:t>
          </a:r>
          <a:endParaRPr lang="en-US" sz="1100" kern="1200"/>
        </a:p>
        <a:p>
          <a:pPr marL="57150" lvl="1" indent="-57150" algn="l" defTabSz="400050">
            <a:lnSpc>
              <a:spcPct val="90000"/>
            </a:lnSpc>
            <a:spcBef>
              <a:spcPct val="0"/>
            </a:spcBef>
            <a:spcAft>
              <a:spcPct val="15000"/>
            </a:spcAft>
            <a:buChar char="•"/>
          </a:pPr>
          <a:r>
            <a:rPr lang="es-ES" sz="900" kern="1200"/>
            <a:t>Cambio: Aumento de la tasa de infección de viajeros del 0.72% al 5%.</a:t>
          </a:r>
          <a:endParaRPr lang="en-US" sz="900" kern="1200"/>
        </a:p>
        <a:p>
          <a:pPr marL="57150" lvl="1" indent="-57150" algn="l" defTabSz="400050">
            <a:lnSpc>
              <a:spcPct val="90000"/>
            </a:lnSpc>
            <a:spcBef>
              <a:spcPct val="0"/>
            </a:spcBef>
            <a:spcAft>
              <a:spcPct val="15000"/>
            </a:spcAft>
            <a:buChar char="•"/>
          </a:pPr>
          <a:r>
            <a:rPr lang="es-ES" sz="900" kern="1200" dirty="0"/>
            <a:t>Efectos:</a:t>
          </a:r>
          <a:br>
            <a:rPr lang="es-ES" sz="900" kern="1200" dirty="0"/>
          </a:br>
          <a:r>
            <a:rPr lang="es-ES" sz="900" kern="1200" dirty="0"/>
            <a:t>	Aceleración en la propagación del brote: El aumento de la tasa de infección de viajeros resulta en un crecimiento más rápido del número de casos 	confirmados.</a:t>
          </a:r>
          <a:br>
            <a:rPr lang="es-ES" sz="900" kern="1200" dirty="0"/>
          </a:br>
          <a:br>
            <a:rPr lang="es-ES" sz="900" kern="1200" dirty="0"/>
          </a:br>
          <a:r>
            <a:rPr lang="es-ES" sz="900" kern="1200" dirty="0"/>
            <a:t>	Mayor número de casos diarios: Se observa un aumento en la tasa de nuevos casos diarios, lo que podría sobrecargar rápidamente los recursos sanitarios.</a:t>
          </a:r>
          <a:br>
            <a:rPr lang="es-ES" sz="900" kern="1200" dirty="0"/>
          </a:br>
          <a:br>
            <a:rPr lang="es-ES" sz="900" kern="1200" dirty="0"/>
          </a:br>
          <a:r>
            <a:rPr lang="es-ES" sz="900" kern="1200" dirty="0"/>
            <a:t>	Mayor riesgo para la población general: El incremento en la tasa de infección aumenta el riesgo de exposición a la enfermedad para la población en general.</a:t>
          </a:r>
          <a:endParaRPr lang="en-US" sz="900" kern="1200" dirty="0"/>
        </a:p>
      </dsp:txBody>
      <dsp:txXfrm>
        <a:off x="7189" y="0"/>
        <a:ext cx="2056610" cy="3926152"/>
      </dsp:txXfrm>
    </dsp:sp>
    <dsp:sp modelId="{96DE6D0E-7214-4F5E-8D14-94309E7474FB}">
      <dsp:nvSpPr>
        <dsp:cNvPr id="0" name=""/>
        <dsp:cNvSpPr/>
      </dsp:nvSpPr>
      <dsp:spPr>
        <a:xfrm>
          <a:off x="2111451" y="1841576"/>
          <a:ext cx="308491" cy="24300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74DA0-18FC-4728-9593-3F31334879C9}">
      <dsp:nvSpPr>
        <dsp:cNvPr id="0" name=""/>
        <dsp:cNvSpPr/>
      </dsp:nvSpPr>
      <dsp:spPr>
        <a:xfrm>
          <a:off x="2467594" y="0"/>
          <a:ext cx="2056610" cy="3926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r>
            <a:rPr lang="es-ES" sz="1100" kern="1200"/>
            <a:t>Escenario 2: Reducción en el recuento de inmunidad</a:t>
          </a:r>
          <a:endParaRPr lang="en-US" sz="1100" kern="1200"/>
        </a:p>
        <a:p>
          <a:pPr marL="57150" lvl="1" indent="-57150" algn="l" defTabSz="400050">
            <a:lnSpc>
              <a:spcPct val="90000"/>
            </a:lnSpc>
            <a:spcBef>
              <a:spcPct val="0"/>
            </a:spcBef>
            <a:spcAft>
              <a:spcPct val="15000"/>
            </a:spcAft>
            <a:buChar char="•"/>
          </a:pPr>
          <a:r>
            <a:rPr lang="es-ES" sz="900" kern="1200"/>
            <a:t>Cambio: Reducción del recuento de inmunidad de 71,928 a 50,000.</a:t>
          </a:r>
          <a:endParaRPr lang="en-US" sz="900" kern="1200"/>
        </a:p>
        <a:p>
          <a:pPr marL="57150" lvl="1" indent="-57150" algn="l" defTabSz="400050">
            <a:lnSpc>
              <a:spcPct val="90000"/>
            </a:lnSpc>
            <a:spcBef>
              <a:spcPct val="0"/>
            </a:spcBef>
            <a:spcAft>
              <a:spcPct val="15000"/>
            </a:spcAft>
            <a:buChar char="•"/>
          </a:pPr>
          <a:r>
            <a:rPr lang="es-ES" sz="900" kern="1200" dirty="0"/>
            <a:t>Efectos: </a:t>
          </a:r>
          <a:br>
            <a:rPr lang="es-ES" sz="900" kern="1200" dirty="0"/>
          </a:br>
          <a:r>
            <a:rPr lang="es-ES" sz="900" kern="1200" dirty="0"/>
            <a:t>	Aumento en la población susceptible: La disminución en el recuento de inmunidad incrementa el número de personas susceptibles al virus, lo que puede resultar en un aumento en los casos.</a:t>
          </a:r>
          <a:br>
            <a:rPr lang="es-ES" sz="900" kern="1200" dirty="0"/>
          </a:br>
          <a:br>
            <a:rPr lang="es-ES" sz="900" kern="1200" dirty="0"/>
          </a:br>
          <a:r>
            <a:rPr lang="es-ES" sz="900" kern="1200" dirty="0"/>
            <a:t>	Potencial presión adicional en el sistema de salud: Con más personas susceptibles, se podría ejercer más presión sobre los recursos sanitarios disponibles.</a:t>
          </a:r>
          <a:endParaRPr lang="en-US" sz="900" kern="1200" dirty="0"/>
        </a:p>
      </dsp:txBody>
      <dsp:txXfrm>
        <a:off x="2467594" y="0"/>
        <a:ext cx="2056610" cy="3926152"/>
      </dsp:txXfrm>
    </dsp:sp>
    <dsp:sp modelId="{CC01DC8C-1C72-4789-A806-1BF68DB2742F}">
      <dsp:nvSpPr>
        <dsp:cNvPr id="0" name=""/>
        <dsp:cNvSpPr/>
      </dsp:nvSpPr>
      <dsp:spPr>
        <a:xfrm>
          <a:off x="4571856" y="1841576"/>
          <a:ext cx="308491" cy="24300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272FE-E5E1-4307-AEC0-072A25F1E581}">
      <dsp:nvSpPr>
        <dsp:cNvPr id="0" name=""/>
        <dsp:cNvSpPr/>
      </dsp:nvSpPr>
      <dsp:spPr>
        <a:xfrm>
          <a:off x="4928000" y="0"/>
          <a:ext cx="2056610" cy="3926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r>
            <a:rPr lang="es-ES" sz="1100" kern="1200" dirty="0"/>
            <a:t>Escenario 3: Reducción en la tasa de mortalidad</a:t>
          </a:r>
          <a:endParaRPr lang="en-US" sz="1100" kern="1200" dirty="0"/>
        </a:p>
        <a:p>
          <a:pPr marL="57150" lvl="1" indent="-57150" algn="l" defTabSz="400050">
            <a:lnSpc>
              <a:spcPct val="90000"/>
            </a:lnSpc>
            <a:spcBef>
              <a:spcPct val="0"/>
            </a:spcBef>
            <a:spcAft>
              <a:spcPct val="15000"/>
            </a:spcAft>
            <a:buChar char="•"/>
          </a:pPr>
          <a:r>
            <a:rPr lang="es-ES" sz="900" kern="1200"/>
            <a:t>Cambio: Disminución de la tasa de mortalidad del 0.639% al 0.3%.</a:t>
          </a:r>
          <a:endParaRPr lang="en-US" sz="900" kern="1200"/>
        </a:p>
        <a:p>
          <a:pPr marL="57150" lvl="1" indent="-57150" algn="l" defTabSz="400050">
            <a:lnSpc>
              <a:spcPct val="90000"/>
            </a:lnSpc>
            <a:spcBef>
              <a:spcPct val="0"/>
            </a:spcBef>
            <a:spcAft>
              <a:spcPct val="15000"/>
            </a:spcAft>
            <a:buChar char="•"/>
          </a:pPr>
          <a:r>
            <a:rPr lang="es-ES" sz="900" kern="1200" dirty="0"/>
            <a:t>Efectos:</a:t>
          </a:r>
          <a:br>
            <a:rPr lang="es-ES" sz="900" kern="1200" dirty="0"/>
          </a:br>
          <a:r>
            <a:rPr lang="es-ES" sz="900" kern="1200" dirty="0"/>
            <a:t>	Menor riesgo de fatalidades: La reducción en la tasa de mortalidad implica un menor número de fallecimientos entre los casos confirmados.</a:t>
          </a:r>
          <a:br>
            <a:rPr lang="es-ES" sz="900" kern="1200" dirty="0"/>
          </a:br>
          <a:br>
            <a:rPr lang="es-ES" sz="900" kern="1200" dirty="0"/>
          </a:br>
          <a:r>
            <a:rPr lang="es-ES" sz="900" kern="1200" dirty="0"/>
            <a:t>	Posible cambio en la percepción del brote: La reducción en la tasa de mortalidad podría cambiar la percepción pública del brote, enfocándose menos en el 	aspecto letal y más en la contención y tratamiento de los casos.</a:t>
          </a:r>
          <a:br>
            <a:rPr lang="es-ES" sz="900" kern="1200" dirty="0"/>
          </a:br>
          <a:br>
            <a:rPr lang="es-ES" sz="900" kern="1200" dirty="0"/>
          </a:br>
          <a:r>
            <a:rPr lang="es-ES" sz="900" kern="1200" dirty="0"/>
            <a:t>	Menor presión sobre los servicios de salud: Con menos casos fatales, se espera que haya menos presión sobre los recursos médicos disponibles.</a:t>
          </a:r>
          <a:endParaRPr lang="en-US" sz="900" kern="1200" dirty="0"/>
        </a:p>
      </dsp:txBody>
      <dsp:txXfrm>
        <a:off x="4928000" y="0"/>
        <a:ext cx="2056610" cy="3926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12/1/2023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‹Nº›</a:t>
            </a:fld>
            <a:endParaRPr lang="en-US"/>
          </a:p>
        </p:txBody>
      </p:sp>
    </p:spTree>
    <p:extLst>
      <p:ext uri="{BB962C8B-B14F-4D97-AF65-F5344CB8AC3E}">
        <p14:creationId xmlns:p14="http://schemas.microsoft.com/office/powerpoint/2010/main" val="2899255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0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63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455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93834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88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522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04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673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31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12/1/2023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‹Nº›</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97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12/1/2023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‹Nº›</a:t>
            </a:fld>
            <a:endParaRPr lang="en-US"/>
          </a:p>
        </p:txBody>
      </p:sp>
    </p:spTree>
    <p:extLst>
      <p:ext uri="{BB962C8B-B14F-4D97-AF65-F5344CB8AC3E}">
        <p14:creationId xmlns:p14="http://schemas.microsoft.com/office/powerpoint/2010/main" val="2062442264"/>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26" r:id="rId6"/>
    <p:sldLayoutId id="2147483822" r:id="rId7"/>
    <p:sldLayoutId id="2147483823" r:id="rId8"/>
    <p:sldLayoutId id="2147483824" r:id="rId9"/>
    <p:sldLayoutId id="2147483825" r:id="rId10"/>
    <p:sldLayoutId id="2147483827"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975502F-464D-42AB-A611-43DD8DF86F51}"/>
              </a:ext>
            </a:extLst>
          </p:cNvPr>
          <p:cNvPicPr>
            <a:picLocks noChangeAspect="1"/>
          </p:cNvPicPr>
          <p:nvPr/>
        </p:nvPicPr>
        <p:blipFill rotWithShape="1">
          <a:blip r:embed="rId2"/>
          <a:srcRect r="-1" b="14750"/>
          <a:stretch/>
        </p:blipFill>
        <p:spPr>
          <a:xfrm>
            <a:off x="20" y="10"/>
            <a:ext cx="12188932" cy="6857990"/>
          </a:xfrm>
          <a:prstGeom prst="rect">
            <a:avLst/>
          </a:prstGeom>
        </p:spPr>
      </p:pic>
      <p:sp>
        <p:nvSpPr>
          <p:cNvPr id="20"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2AF39C02-D9AE-83CB-520E-47166C84395C}"/>
              </a:ext>
            </a:extLst>
          </p:cNvPr>
          <p:cNvSpPr>
            <a:spLocks noGrp="1"/>
          </p:cNvSpPr>
          <p:nvPr>
            <p:ph type="ctrTitle"/>
          </p:nvPr>
        </p:nvSpPr>
        <p:spPr>
          <a:xfrm>
            <a:off x="565151" y="1247140"/>
            <a:ext cx="3609982" cy="3450844"/>
          </a:xfrm>
        </p:spPr>
        <p:txBody>
          <a:bodyPr>
            <a:normAutofit/>
          </a:bodyPr>
          <a:lstStyle/>
          <a:p>
            <a:pPr>
              <a:lnSpc>
                <a:spcPct val="90000"/>
              </a:lnSpc>
            </a:pPr>
            <a:r>
              <a:rPr lang="es-ES" sz="4800" dirty="0"/>
              <a:t>5 ejemplos de Montecarlo con </a:t>
            </a:r>
            <a:r>
              <a:rPr lang="es-ES" sz="4800" dirty="0" err="1"/>
              <a:t>Power</a:t>
            </a:r>
            <a:r>
              <a:rPr lang="es-ES" sz="4800" dirty="0"/>
              <a:t> </a:t>
            </a:r>
            <a:r>
              <a:rPr lang="es-ES" sz="4800" dirty="0" err="1"/>
              <a:t>bi</a:t>
            </a:r>
            <a:r>
              <a:rPr lang="es-ES" sz="4800" dirty="0"/>
              <a:t> y Excel</a:t>
            </a:r>
            <a:endParaRPr lang="es-PA" sz="4800" dirty="0"/>
          </a:p>
        </p:txBody>
      </p:sp>
      <p:sp>
        <p:nvSpPr>
          <p:cNvPr id="3" name="Subtítulo 2">
            <a:extLst>
              <a:ext uri="{FF2B5EF4-FFF2-40B4-BE49-F238E27FC236}">
                <a16:creationId xmlns:a16="http://schemas.microsoft.com/office/drawing/2014/main" id="{1C0524A2-89F0-F904-39CB-58F0A05679F6}"/>
              </a:ext>
            </a:extLst>
          </p:cNvPr>
          <p:cNvSpPr>
            <a:spLocks noGrp="1"/>
          </p:cNvSpPr>
          <p:nvPr>
            <p:ph type="subTitle" idx="1"/>
          </p:nvPr>
        </p:nvSpPr>
        <p:spPr>
          <a:xfrm>
            <a:off x="565151" y="4818126"/>
            <a:ext cx="3609982" cy="1268984"/>
          </a:xfrm>
        </p:spPr>
        <p:txBody>
          <a:bodyPr>
            <a:normAutofit/>
          </a:bodyPr>
          <a:lstStyle/>
          <a:p>
            <a:r>
              <a:rPr lang="es-ES"/>
              <a:t>Abraham Otero</a:t>
            </a:r>
            <a:br>
              <a:rPr lang="es-ES"/>
            </a:br>
            <a:r>
              <a:rPr lang="es-ES"/>
              <a:t>Gabriel Castillo</a:t>
            </a:r>
            <a:endParaRPr lang="es-PA"/>
          </a:p>
        </p:txBody>
      </p:sp>
      <p:sp>
        <p:nvSpPr>
          <p:cNvPr id="22" name="Rectangle 2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65634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DFBFEC-954B-AC29-3966-6E7AAFC27FBC}"/>
              </a:ext>
            </a:extLst>
          </p:cNvPr>
          <p:cNvSpPr>
            <a:spLocks noGrp="1"/>
          </p:cNvSpPr>
          <p:nvPr>
            <p:ph type="title"/>
          </p:nvPr>
        </p:nvSpPr>
        <p:spPr>
          <a:xfrm>
            <a:off x="1117600" y="455363"/>
            <a:ext cx="9486690" cy="916238"/>
          </a:xfrm>
        </p:spPr>
        <p:txBody>
          <a:bodyPr>
            <a:normAutofit/>
          </a:bodyPr>
          <a:lstStyle/>
          <a:p>
            <a:r>
              <a:rPr lang="es-ES" dirty="0"/>
              <a:t>Variables que utilizaremos</a:t>
            </a:r>
            <a:endParaRPr lang="es-PA" dirty="0"/>
          </a:p>
        </p:txBody>
      </p:sp>
      <p:graphicFrame>
        <p:nvGraphicFramePr>
          <p:cNvPr id="4" name="Marcador de contenido 3">
            <a:extLst>
              <a:ext uri="{FF2B5EF4-FFF2-40B4-BE49-F238E27FC236}">
                <a16:creationId xmlns:a16="http://schemas.microsoft.com/office/drawing/2014/main" id="{DB3907B6-0E5A-5773-AA53-9F74AA1EE0D0}"/>
              </a:ext>
            </a:extLst>
          </p:cNvPr>
          <p:cNvGraphicFramePr>
            <a:graphicFrameLocks noGrp="1"/>
          </p:cNvGraphicFramePr>
          <p:nvPr>
            <p:ph idx="1"/>
            <p:extLst>
              <p:ext uri="{D42A27DB-BD31-4B8C-83A1-F6EECF244321}">
                <p14:modId xmlns:p14="http://schemas.microsoft.com/office/powerpoint/2010/main" val="1958003564"/>
              </p:ext>
            </p:extLst>
          </p:nvPr>
        </p:nvGraphicFramePr>
        <p:xfrm>
          <a:off x="1096653" y="1676376"/>
          <a:ext cx="9528584" cy="4472499"/>
        </p:xfrm>
        <a:graphic>
          <a:graphicData uri="http://schemas.openxmlformats.org/drawingml/2006/table">
            <a:tbl>
              <a:tblPr firstRow="1" firstCol="1" bandRow="1"/>
              <a:tblGrid>
                <a:gridCol w="1309060">
                  <a:extLst>
                    <a:ext uri="{9D8B030D-6E8A-4147-A177-3AD203B41FA5}">
                      <a16:colId xmlns:a16="http://schemas.microsoft.com/office/drawing/2014/main" val="254405411"/>
                    </a:ext>
                  </a:extLst>
                </a:gridCol>
                <a:gridCol w="3728889">
                  <a:extLst>
                    <a:ext uri="{9D8B030D-6E8A-4147-A177-3AD203B41FA5}">
                      <a16:colId xmlns:a16="http://schemas.microsoft.com/office/drawing/2014/main" val="2895611745"/>
                    </a:ext>
                  </a:extLst>
                </a:gridCol>
                <a:gridCol w="4490635">
                  <a:extLst>
                    <a:ext uri="{9D8B030D-6E8A-4147-A177-3AD203B41FA5}">
                      <a16:colId xmlns:a16="http://schemas.microsoft.com/office/drawing/2014/main" val="1367335142"/>
                    </a:ext>
                  </a:extLst>
                </a:gridCol>
              </a:tblGrid>
              <a:tr h="200210">
                <a:tc>
                  <a:txBody>
                    <a:bodyPr/>
                    <a:lstStyle/>
                    <a:p>
                      <a:pPr>
                        <a:lnSpc>
                          <a:spcPct val="106000"/>
                        </a:lnSpc>
                        <a:spcAft>
                          <a:spcPts val="800"/>
                        </a:spcAft>
                      </a:pPr>
                      <a:r>
                        <a:rPr lang="es-ES" sz="900" b="1" kern="100">
                          <a:solidFill>
                            <a:srgbClr val="FFFFFF"/>
                          </a:solidFill>
                          <a:effectLst/>
                          <a:latin typeface="Arial" panose="020B0604020202020204" pitchFamily="34" charset="0"/>
                          <a:ea typeface="Calibri" panose="020F0502020204030204" pitchFamily="34" charset="0"/>
                          <a:cs typeface="Arial" panose="020B0604020202020204" pitchFamily="34" charset="0"/>
                        </a:rPr>
                        <a:t>Nombre de la variable</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nSpc>
                          <a:spcPct val="106000"/>
                        </a:lnSpc>
                        <a:spcAft>
                          <a:spcPts val="800"/>
                        </a:spcAft>
                      </a:pPr>
                      <a:r>
                        <a:rPr lang="es-ES" sz="900" b="1" kern="100" dirty="0">
                          <a:solidFill>
                            <a:srgbClr val="FFFFFF"/>
                          </a:solidFill>
                          <a:effectLst/>
                          <a:latin typeface="Arial" panose="020B0604020202020204" pitchFamily="34" charset="0"/>
                          <a:ea typeface="Calibri" panose="020F0502020204030204" pitchFamily="34" charset="0"/>
                          <a:cs typeface="Arial" panose="020B0604020202020204" pitchFamily="34" charset="0"/>
                        </a:rPr>
                        <a:t>Formula</a:t>
                      </a:r>
                      <a:endParaRPr lang="es-PA" sz="700" kern="100" dirty="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nSpc>
                          <a:spcPct val="106000"/>
                        </a:lnSpc>
                        <a:spcAft>
                          <a:spcPts val="800"/>
                        </a:spcAft>
                      </a:pPr>
                      <a:r>
                        <a:rPr lang="es-ES" sz="900" b="1" kern="100">
                          <a:solidFill>
                            <a:srgbClr val="FFFFFF"/>
                          </a:solidFill>
                          <a:effectLst/>
                          <a:latin typeface="Arial" panose="020B0604020202020204" pitchFamily="34" charset="0"/>
                          <a:ea typeface="Calibri" panose="020F0502020204030204" pitchFamily="34" charset="0"/>
                          <a:cs typeface="Arial" panose="020B0604020202020204" pitchFamily="34" charset="0"/>
                        </a:rPr>
                        <a:t>Descripción</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extLst>
                  <a:ext uri="{0D108BD9-81ED-4DB2-BD59-A6C34878D82A}">
                    <a16:rowId xmlns:a16="http://schemas.microsoft.com/office/drawing/2014/main" val="704598596"/>
                  </a:ext>
                </a:extLst>
              </a:tr>
              <a:tr h="200210">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X</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 Random()</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La variable X representa la coordenada horizontal de los puntos en el plano cartesiano.</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40396938"/>
                  </a:ext>
                </a:extLst>
              </a:tr>
              <a:tr h="987146">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Y</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=Pow(x,2)</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La variable</a:t>
                      </a:r>
                      <a:endParaRPr lang="es-PA" sz="7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“y” representa la coordenada vertical de los puntos en el plano cartesiano. En el lenguaje matemático, “y” suele ser la variable dependiente, lo que significa que su valor depende de la variable independiente, que en este caso es “x”. En el contexto de este problema este valor se calculara con la potencia de exponente 2 de x.</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433411391"/>
                  </a:ext>
                </a:extLst>
              </a:tr>
              <a:tr h="987146">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Y</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=sqrt(x)</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La variable</a:t>
                      </a:r>
                      <a:endParaRPr lang="es-PA" sz="7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“y” representa la coordenada vertical de los puntos en el plano cartesiano. En el lenguaje matemático, “y” suele ser la variable dependiente, lo que significa que su valor depende de la variable independiente, que en este caso es “x”. En el contexto de este problema este valor se calculara con la raíz de índice 2 de x.</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428243306"/>
                  </a:ext>
                </a:extLst>
              </a:tr>
              <a:tr h="987146">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Y</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=random()</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La variable</a:t>
                      </a:r>
                      <a:endParaRPr lang="es-PA" sz="7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“y” representa la coordenada vertical de los puntos en el plano cartesiano. En el lenguaje matemático, “y” suele ser la variable dependiente, lo que significa que su valor depende de la variable independiente, que en este caso es “x”. En el contexto de este problema este valor se calculara con un generador aleatorio de números.</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281231115"/>
                  </a:ext>
                </a:extLst>
              </a:tr>
              <a:tr h="540217">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Inferiores</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=1*AND(punto aleatorio &lt; curva superior, punto aleatorio &gt; curva inferior)</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Esta variable almacenará un valor binario, donde 0 indica que el punto “y”, calculado mediante el generador de números aleatorios, está fuera de la figura cuyo área estamos calculando, y 1 indica lo contrario, es decir, que el punto está dentro del área.</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78425799"/>
                  </a:ext>
                </a:extLst>
              </a:tr>
              <a:tr h="370214">
                <a:tc>
                  <a:txBody>
                    <a:bodyPr/>
                    <a:lstStyle/>
                    <a:p>
                      <a:pPr algn="ctr">
                        <a:lnSpc>
                          <a:spcPct val="106000"/>
                        </a:lnSpc>
                        <a:spcAft>
                          <a:spcPts val="800"/>
                        </a:spcAft>
                      </a:pPr>
                      <a:r>
                        <a:rPr lang="es-ES" sz="900" b="1" kern="100">
                          <a:solidFill>
                            <a:srgbClr val="000000"/>
                          </a:solidFill>
                          <a:effectLst/>
                          <a:latin typeface="Arial" panose="020B0604020202020204" pitchFamily="34" charset="0"/>
                          <a:ea typeface="Calibri" panose="020F0502020204030204" pitchFamily="34" charset="0"/>
                          <a:cs typeface="Arial" panose="020B0604020202020204" pitchFamily="34" charset="0"/>
                        </a:rPr>
                        <a:t>Área estimada</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=total de puntos dentro del área de la curva / total de puntos generados</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a:effectLst/>
                          <a:latin typeface="Arial" panose="020B0604020202020204" pitchFamily="34" charset="0"/>
                          <a:ea typeface="Calibri" panose="020F0502020204030204" pitchFamily="34" charset="0"/>
                          <a:cs typeface="Arial" panose="020B0604020202020204" pitchFamily="34" charset="0"/>
                        </a:rPr>
                        <a:t>La estimación del área se obtiene mediante el promedio de las estimaciones derivadas de 1000 iteraciones de la simulación.</a:t>
                      </a:r>
                      <a:endParaRPr lang="es-PA" sz="700" kern="10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547372"/>
                  </a:ext>
                </a:extLst>
              </a:tr>
              <a:tr h="200210">
                <a:tc>
                  <a:txBody>
                    <a:bodyPr/>
                    <a:lstStyle/>
                    <a:p>
                      <a:pPr algn="ctr">
                        <a:lnSpc>
                          <a:spcPct val="106000"/>
                        </a:lnSpc>
                        <a:spcAft>
                          <a:spcPts val="800"/>
                        </a:spcAft>
                      </a:pPr>
                      <a:r>
                        <a:rPr lang="es-ES" sz="900" b="1" kern="100" dirty="0">
                          <a:effectLst/>
                          <a:latin typeface="Arial" panose="020B0604020202020204" pitchFamily="34" charset="0"/>
                          <a:ea typeface="Calibri" panose="020F0502020204030204" pitchFamily="34" charset="0"/>
                          <a:cs typeface="Arial" panose="020B0604020202020204" pitchFamily="34" charset="0"/>
                        </a:rPr>
                        <a:t> </a:t>
                      </a:r>
                      <a:endParaRPr lang="es-PA" sz="700" kern="100" dirty="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900" kern="100" dirty="0">
                          <a:effectLst/>
                          <a:latin typeface="Arial" panose="020B0604020202020204" pitchFamily="34" charset="0"/>
                          <a:ea typeface="Calibri" panose="020F0502020204030204" pitchFamily="34" charset="0"/>
                          <a:cs typeface="Arial" panose="020B0604020202020204" pitchFamily="34" charset="0"/>
                        </a:rPr>
                        <a:t> </a:t>
                      </a:r>
                      <a:endParaRPr lang="es-PA" sz="700" kern="100" dirty="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900" kern="100" dirty="0">
                          <a:effectLst/>
                          <a:latin typeface="Arial" panose="020B0604020202020204" pitchFamily="34" charset="0"/>
                          <a:ea typeface="Calibri" panose="020F0502020204030204" pitchFamily="34" charset="0"/>
                          <a:cs typeface="Arial" panose="020B0604020202020204" pitchFamily="34" charset="0"/>
                        </a:rPr>
                        <a:t> </a:t>
                      </a:r>
                      <a:endParaRPr lang="es-PA" sz="700" kern="100" dirty="0">
                        <a:effectLst/>
                        <a:latin typeface="Calibri" panose="020F0502020204030204" pitchFamily="34" charset="0"/>
                        <a:ea typeface="Calibri" panose="020F0502020204030204" pitchFamily="34" charset="0"/>
                        <a:cs typeface="Arial" panose="020B0604020202020204" pitchFamily="34" charset="0"/>
                      </a:endParaRPr>
                    </a:p>
                  </a:txBody>
                  <a:tcPr marL="18644" marR="18644"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789806482"/>
                  </a:ext>
                </a:extLst>
              </a:tr>
            </a:tbl>
          </a:graphicData>
        </a:graphic>
      </p:graphicFrame>
    </p:spTree>
    <p:extLst>
      <p:ext uri="{BB962C8B-B14F-4D97-AF65-F5344CB8AC3E}">
        <p14:creationId xmlns:p14="http://schemas.microsoft.com/office/powerpoint/2010/main" val="1248179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6" name="Rectangle 1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descr="A screenshot of a computer&#10;&#10;Description automatically generated">
            <a:extLst>
              <a:ext uri="{FF2B5EF4-FFF2-40B4-BE49-F238E27FC236}">
                <a16:creationId xmlns:a16="http://schemas.microsoft.com/office/drawing/2014/main" id="{C8689CDA-CB1E-BCC1-ECF4-21E6E73AB3CF}"/>
              </a:ext>
            </a:extLst>
          </p:cNvPr>
          <p:cNvPicPr>
            <a:picLocks noGrp="1" noChangeAspect="1"/>
          </p:cNvPicPr>
          <p:nvPr>
            <p:ph idx="1"/>
          </p:nvPr>
        </p:nvPicPr>
        <p:blipFill rotWithShape="1">
          <a:blip r:embed="rId2"/>
          <a:srcRect r="888" b="-1"/>
          <a:stretch/>
        </p:blipFill>
        <p:spPr>
          <a:xfrm>
            <a:off x="20" y="10"/>
            <a:ext cx="12191980" cy="6857990"/>
          </a:xfrm>
          <a:prstGeom prst="rect">
            <a:avLst/>
          </a:prstGeom>
        </p:spPr>
      </p:pic>
      <p:sp>
        <p:nvSpPr>
          <p:cNvPr id="18"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3751" y="4102096"/>
            <a:ext cx="9418249"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F768744F-FA5F-544E-30C0-307923273AF6}"/>
              </a:ext>
            </a:extLst>
          </p:cNvPr>
          <p:cNvSpPr>
            <a:spLocks noGrp="1"/>
          </p:cNvSpPr>
          <p:nvPr>
            <p:ph type="title"/>
          </p:nvPr>
        </p:nvSpPr>
        <p:spPr>
          <a:xfrm>
            <a:off x="3231616" y="4642192"/>
            <a:ext cx="8393008" cy="1015663"/>
          </a:xfrm>
        </p:spPr>
        <p:txBody>
          <a:bodyPr vert="horz" lIns="91440" tIns="45720" rIns="91440" bIns="45720" rtlCol="0" anchor="b">
            <a:normAutofit/>
          </a:bodyPr>
          <a:lstStyle/>
          <a:p>
            <a:r>
              <a:rPr lang="en-US" sz="5400"/>
              <a:t>Resultados</a:t>
            </a:r>
          </a:p>
        </p:txBody>
      </p:sp>
      <p:sp>
        <p:nvSpPr>
          <p:cNvPr id="20" name="Rectangle 1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517404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58DAF5-A1C6-3942-06AD-D51724C06171}"/>
              </a:ext>
            </a:extLst>
          </p:cNvPr>
          <p:cNvSpPr>
            <a:spLocks noGrp="1"/>
          </p:cNvSpPr>
          <p:nvPr>
            <p:ph type="title"/>
          </p:nvPr>
        </p:nvSpPr>
        <p:spPr>
          <a:xfrm>
            <a:off x="5127362" y="455362"/>
            <a:ext cx="6881728" cy="1550419"/>
          </a:xfrm>
        </p:spPr>
        <p:txBody>
          <a:bodyPr>
            <a:normAutofit/>
          </a:bodyPr>
          <a:lstStyle/>
          <a:p>
            <a:r>
              <a:rPr lang="es-ES" dirty="0"/>
              <a:t>Análisis de Resultados</a:t>
            </a:r>
            <a:endParaRPr lang="es-PA" dirty="0"/>
          </a:p>
        </p:txBody>
      </p:sp>
      <p:pic>
        <p:nvPicPr>
          <p:cNvPr id="5" name="Picture 4" descr="Gráfico en un documento con un bolígrafo">
            <a:extLst>
              <a:ext uri="{FF2B5EF4-FFF2-40B4-BE49-F238E27FC236}">
                <a16:creationId xmlns:a16="http://schemas.microsoft.com/office/drawing/2014/main" id="{7704D6BD-21BA-5DB5-9498-F9B4AA57ECEB}"/>
              </a:ext>
            </a:extLst>
          </p:cNvPr>
          <p:cNvPicPr>
            <a:picLocks noChangeAspect="1"/>
          </p:cNvPicPr>
          <p:nvPr/>
        </p:nvPicPr>
        <p:blipFill rotWithShape="1">
          <a:blip r:embed="rId2"/>
          <a:srcRect l="34225" r="20503" b="-1"/>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5ACED5D2-66DF-93A4-0D6F-45CB686751C5}"/>
              </a:ext>
            </a:extLst>
          </p:cNvPr>
          <p:cNvSpPr>
            <a:spLocks noGrp="1"/>
          </p:cNvSpPr>
          <p:nvPr>
            <p:ph idx="1"/>
          </p:nvPr>
        </p:nvSpPr>
        <p:spPr>
          <a:xfrm>
            <a:off x="5127362" y="2160016"/>
            <a:ext cx="6881728" cy="3926152"/>
          </a:xfrm>
        </p:spPr>
        <p:txBody>
          <a:bodyPr>
            <a:normAutofit/>
          </a:bodyPr>
          <a:lstStyle/>
          <a:p>
            <a:pPr>
              <a:lnSpc>
                <a:spcPct val="100000"/>
              </a:lnSpc>
            </a:pPr>
            <a:r>
              <a:rPr lang="es-ES" sz="1200" dirty="0"/>
              <a:t>Al analizar los diversos gráficos y tablas presentes en el tablero, resulta apropiado dividir la evaluación en partes para luego considerar el conjunto en su totalidad. Comencemos examinando la tabla en la parte superior izquierda, donde se nos proporcionan datos sobre las funciones límites, así como las coordenadas X e Y generadas de manera aleatoria. Justo debajo de esta tabla, encontramos un gráfico que muestra los puntos aleatorios generados, aunque no es posible incluir las funciones límites debido a las limitaciones de </a:t>
            </a:r>
            <a:r>
              <a:rPr lang="es-ES" sz="1200" dirty="0" err="1"/>
              <a:t>Power</a:t>
            </a:r>
            <a:r>
              <a:rPr lang="es-ES" sz="1200" dirty="0"/>
              <a:t> BI.</a:t>
            </a:r>
          </a:p>
          <a:p>
            <a:pPr>
              <a:lnSpc>
                <a:spcPct val="100000"/>
              </a:lnSpc>
            </a:pPr>
            <a:endParaRPr lang="es-ES" sz="1200" dirty="0"/>
          </a:p>
          <a:p>
            <a:pPr>
              <a:lnSpc>
                <a:spcPct val="100000"/>
              </a:lnSpc>
            </a:pPr>
            <a:r>
              <a:rPr lang="es-ES" sz="1200" dirty="0"/>
              <a:t>En la parte superior de este gráfico y al lado de la tabla mencionada anteriormente, se encuentra una nota titulada "Área de simulación", que representa el área calculada mediante la simulación de Montecarlo. Este número refleja la simulación tanto en la tabla como en el gráfico. Si se desea confirmar la certeza de este valor como el área de las funciones límite, se podría realizar la simulación 100 veces más. Estos valores se presentan en la tabla de la derecha, que muestra el área calculada en cada una de las 100 simulaciones, mientras que la anotación sobre ella muestra el promedio de estas 100 simulaciones. Esta validación confirma que una sola simulación con 1000 puntos aleatorios fue suficiente para obtener una conclusión significativa.</a:t>
            </a:r>
          </a:p>
          <a:p>
            <a:pPr>
              <a:lnSpc>
                <a:spcPct val="100000"/>
              </a:lnSpc>
            </a:pPr>
            <a:endParaRPr lang="es-PA" sz="1200" dirty="0"/>
          </a:p>
        </p:txBody>
      </p:sp>
    </p:spTree>
    <p:extLst>
      <p:ext uri="{BB962C8B-B14F-4D97-AF65-F5344CB8AC3E}">
        <p14:creationId xmlns:p14="http://schemas.microsoft.com/office/powerpoint/2010/main" val="358058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AC1B8-95CC-F265-5852-8BA194626F5B}"/>
              </a:ext>
            </a:extLst>
          </p:cNvPr>
          <p:cNvSpPr>
            <a:spLocks noGrp="1"/>
          </p:cNvSpPr>
          <p:nvPr>
            <p:ph type="title"/>
          </p:nvPr>
        </p:nvSpPr>
        <p:spPr/>
        <p:txBody>
          <a:bodyPr/>
          <a:lstStyle/>
          <a:p>
            <a:r>
              <a:rPr lang="es-ES" dirty="0"/>
              <a:t>Ejemplo N°2</a:t>
            </a:r>
            <a:endParaRPr lang="es-PA" dirty="0"/>
          </a:p>
        </p:txBody>
      </p:sp>
      <p:pic>
        <p:nvPicPr>
          <p:cNvPr id="4" name="Picture 1" descr="A screenshot of a computer screen&#10;&#10;Description automatically generated">
            <a:extLst>
              <a:ext uri="{FF2B5EF4-FFF2-40B4-BE49-F238E27FC236}">
                <a16:creationId xmlns:a16="http://schemas.microsoft.com/office/drawing/2014/main" id="{2BB4373F-BFD7-3FAD-450A-B95DFFE01DBD}"/>
              </a:ext>
            </a:extLst>
          </p:cNvPr>
          <p:cNvPicPr>
            <a:picLocks noGrp="1" noChangeAspect="1"/>
          </p:cNvPicPr>
          <p:nvPr>
            <p:ph idx="1"/>
          </p:nvPr>
        </p:nvPicPr>
        <p:blipFill>
          <a:blip r:embed="rId2"/>
          <a:stretch>
            <a:fillRect/>
          </a:stretch>
        </p:blipFill>
        <p:spPr>
          <a:xfrm>
            <a:off x="2804967" y="2160588"/>
            <a:ext cx="7051965" cy="3925887"/>
          </a:xfrm>
          <a:prstGeom prst="rect">
            <a:avLst/>
          </a:prstGeom>
        </p:spPr>
      </p:pic>
    </p:spTree>
    <p:extLst>
      <p:ext uri="{BB962C8B-B14F-4D97-AF65-F5344CB8AC3E}">
        <p14:creationId xmlns:p14="http://schemas.microsoft.com/office/powerpoint/2010/main" val="172784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 screen&#10;&#10;Description automatically generated">
            <a:extLst>
              <a:ext uri="{FF2B5EF4-FFF2-40B4-BE49-F238E27FC236}">
                <a16:creationId xmlns:a16="http://schemas.microsoft.com/office/drawing/2014/main" id="{2A579EAC-323D-FEEA-8B75-0E7A4642FE75}"/>
              </a:ext>
            </a:extLst>
          </p:cNvPr>
          <p:cNvPicPr>
            <a:picLocks noChangeAspect="1"/>
          </p:cNvPicPr>
          <p:nvPr/>
        </p:nvPicPr>
        <p:blipFill rotWithShape="1">
          <a:blip r:embed="rId2"/>
          <a:srcRect r="912" b="-1"/>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06B2BC19-AFCF-D1A5-73EC-14C6388FED8E}"/>
              </a:ext>
            </a:extLst>
          </p:cNvPr>
          <p:cNvSpPr>
            <a:spLocks noGrp="1"/>
          </p:cNvSpPr>
          <p:nvPr>
            <p:ph type="title"/>
          </p:nvPr>
        </p:nvSpPr>
        <p:spPr>
          <a:xfrm>
            <a:off x="565151" y="455362"/>
            <a:ext cx="6400798" cy="1550419"/>
          </a:xfrm>
        </p:spPr>
        <p:txBody>
          <a:bodyPr>
            <a:normAutofit/>
          </a:bodyPr>
          <a:lstStyle/>
          <a:p>
            <a:r>
              <a:rPr lang="es-ES" dirty="0"/>
              <a:t>Ejemplo de Montecarlo 2</a:t>
            </a:r>
            <a:endParaRPr lang="es-PA" dirty="0"/>
          </a:p>
        </p:txBody>
      </p:sp>
      <p:sp>
        <p:nvSpPr>
          <p:cNvPr id="3" name="Marcador de contenido 2">
            <a:extLst>
              <a:ext uri="{FF2B5EF4-FFF2-40B4-BE49-F238E27FC236}">
                <a16:creationId xmlns:a16="http://schemas.microsoft.com/office/drawing/2014/main" id="{03C273A2-7157-7DDA-EAC8-90043D71A90F}"/>
              </a:ext>
            </a:extLst>
          </p:cNvPr>
          <p:cNvSpPr>
            <a:spLocks noGrp="1"/>
          </p:cNvSpPr>
          <p:nvPr>
            <p:ph idx="1"/>
          </p:nvPr>
        </p:nvSpPr>
        <p:spPr>
          <a:xfrm>
            <a:off x="565151" y="2160016"/>
            <a:ext cx="6400798" cy="3926152"/>
          </a:xfrm>
        </p:spPr>
        <p:txBody>
          <a:bodyPr>
            <a:normAutofit/>
          </a:bodyPr>
          <a:lstStyle/>
          <a:p>
            <a:pPr>
              <a:lnSpc>
                <a:spcPct val="100000"/>
              </a:lnSpc>
            </a:pPr>
            <a:r>
              <a:rPr lang="es-ES" dirty="0"/>
              <a:t>Un grupo de estudiantes inscritos en el curso de simulación de sistemas dinámicos ha decidido explorar de manera más práctica y experimental el cálculo de probabilidades asociadas a cada cara de un dado estándar de seis caras. En lugar de seguir métodos convencionales basados en permutación, combinación y técnicas matemáticas tradicionales, estos estudiantes han optado por sumergirse en el fascinante mundo de la simulación de Montecarlo.</a:t>
            </a:r>
            <a:endParaRPr lang="es-PA"/>
          </a:p>
        </p:txBody>
      </p:sp>
      <p:sp>
        <p:nvSpPr>
          <p:cNvPr id="13" name="Rectangle 1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41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B587A94-28B8-45AC-1E9E-3C2A6B8BF096}"/>
              </a:ext>
            </a:extLst>
          </p:cNvPr>
          <p:cNvSpPr>
            <a:spLocks noGrp="1"/>
          </p:cNvSpPr>
          <p:nvPr>
            <p:ph type="title"/>
          </p:nvPr>
        </p:nvSpPr>
        <p:spPr>
          <a:xfrm>
            <a:off x="1117600" y="455362"/>
            <a:ext cx="9486690" cy="1550419"/>
          </a:xfrm>
        </p:spPr>
        <p:txBody>
          <a:bodyPr>
            <a:normAutofit/>
          </a:bodyPr>
          <a:lstStyle/>
          <a:p>
            <a:r>
              <a:rPr lang="es-ES" dirty="0"/>
              <a:t>Variables que utilizaremos</a:t>
            </a:r>
            <a:endParaRPr lang="es-PA" dirty="0"/>
          </a:p>
        </p:txBody>
      </p:sp>
      <p:graphicFrame>
        <p:nvGraphicFramePr>
          <p:cNvPr id="5" name="Marcador de contenido 4">
            <a:extLst>
              <a:ext uri="{FF2B5EF4-FFF2-40B4-BE49-F238E27FC236}">
                <a16:creationId xmlns:a16="http://schemas.microsoft.com/office/drawing/2014/main" id="{CBC3D24F-F017-976E-A7B0-F7305A319E39}"/>
              </a:ext>
            </a:extLst>
          </p:cNvPr>
          <p:cNvGraphicFramePr>
            <a:graphicFrameLocks noGrp="1"/>
          </p:cNvGraphicFramePr>
          <p:nvPr>
            <p:ph idx="1"/>
            <p:extLst>
              <p:ext uri="{D42A27DB-BD31-4B8C-83A1-F6EECF244321}">
                <p14:modId xmlns:p14="http://schemas.microsoft.com/office/powerpoint/2010/main" val="3434471852"/>
              </p:ext>
            </p:extLst>
          </p:nvPr>
        </p:nvGraphicFramePr>
        <p:xfrm>
          <a:off x="1124456" y="2242645"/>
          <a:ext cx="9528586" cy="3801717"/>
        </p:xfrm>
        <a:graphic>
          <a:graphicData uri="http://schemas.openxmlformats.org/drawingml/2006/table">
            <a:tbl>
              <a:tblPr firstRow="1" firstCol="1" bandRow="1"/>
              <a:tblGrid>
                <a:gridCol w="1904272">
                  <a:extLst>
                    <a:ext uri="{9D8B030D-6E8A-4147-A177-3AD203B41FA5}">
                      <a16:colId xmlns:a16="http://schemas.microsoft.com/office/drawing/2014/main" val="3333644578"/>
                    </a:ext>
                  </a:extLst>
                </a:gridCol>
                <a:gridCol w="2892823">
                  <a:extLst>
                    <a:ext uri="{9D8B030D-6E8A-4147-A177-3AD203B41FA5}">
                      <a16:colId xmlns:a16="http://schemas.microsoft.com/office/drawing/2014/main" val="3939381739"/>
                    </a:ext>
                  </a:extLst>
                </a:gridCol>
                <a:gridCol w="4731491">
                  <a:extLst>
                    <a:ext uri="{9D8B030D-6E8A-4147-A177-3AD203B41FA5}">
                      <a16:colId xmlns:a16="http://schemas.microsoft.com/office/drawing/2014/main" val="3963446604"/>
                    </a:ext>
                  </a:extLst>
                </a:gridCol>
              </a:tblGrid>
              <a:tr h="212690">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Nombre de la variable</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Formula</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Descripción</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extLst>
                  <a:ext uri="{0D108BD9-81ED-4DB2-BD59-A6C34878D82A}">
                    <a16:rowId xmlns:a16="http://schemas.microsoft.com/office/drawing/2014/main" val="1498051946"/>
                  </a:ext>
                </a:extLst>
              </a:tr>
              <a:tr h="393291">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Resultados</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dirty="0">
                          <a:effectLst/>
                          <a:latin typeface="Arial" panose="020B0604020202020204" pitchFamily="34" charset="0"/>
                          <a:ea typeface="Calibri" panose="020F0502020204030204" pitchFamily="34" charset="0"/>
                          <a:cs typeface="Arial" panose="020B0604020202020204" pitchFamily="34" charset="0"/>
                        </a:rPr>
                        <a:t>Ilustran cada una de las posibles caras que el dado puede mostrar como resultado.</a:t>
                      </a:r>
                      <a:endParaRPr lang="es-PA" sz="1100" kern="100" dirty="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961942315"/>
                  </a:ext>
                </a:extLst>
              </a:tr>
              <a:tr h="393291">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Probabilidad</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=1/6</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Esta variable almacena la probabilidad asociada a la aparición de una cara específica.</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999593551"/>
                  </a:ext>
                </a:extLst>
              </a:tr>
              <a:tr h="1048680">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Probabilidad acumulada</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=probabilidad anterior + probabilidad actual</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 </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La variable de probabilidad acumulada representa la probabilidad acumulativa de ocurrencia de un evento hasta un punto dado en un conjunto de datos o distribución, proporcionando una medida acumulativa de la certeza de que el evento haya ocurrido hasta ese momento.</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537982362"/>
                  </a:ext>
                </a:extLst>
              </a:tr>
              <a:tr h="393291">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Intervalos</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 intervalo anterior + probabilidad actual</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La variable "intervalo" abarca el conjunto de posibilidades que determina la probabilidad de que aparezca una cara específica en el dado.</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158881247"/>
                  </a:ext>
                </a:extLst>
              </a:tr>
              <a:tr h="573892">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Números aleatorios</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=random()</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La variable de números aleatorios se refiere a un conjunto de valores que se generan de manera aparentemente al azar. Estos nos servirán para asociarlos con los intervalos.</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464671732"/>
                  </a:ext>
                </a:extLst>
              </a:tr>
              <a:tr h="573892">
                <a:tc>
                  <a:txBody>
                    <a:bodyPr/>
                    <a:lstStyle/>
                    <a:p>
                      <a:pPr algn="ctr">
                        <a:lnSpc>
                          <a:spcPct val="106000"/>
                        </a:lnSpc>
                        <a:spcAft>
                          <a:spcPts val="800"/>
                        </a:spcAft>
                      </a:pPr>
                      <a:r>
                        <a:rPr lang="es-ES" sz="1100" kern="100">
                          <a:solidFill>
                            <a:srgbClr val="000000"/>
                          </a:solidFill>
                          <a:effectLst/>
                          <a:latin typeface="Arial" panose="020B0604020202020204" pitchFamily="34" charset="0"/>
                          <a:ea typeface="Calibri" panose="020F0502020204030204" pitchFamily="34" charset="0"/>
                          <a:cs typeface="Arial" panose="020B0604020202020204" pitchFamily="34" charset="0"/>
                        </a:rPr>
                        <a:t>Caras asociadas al número aleatorio</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=Buscar(intervalos, números aleatorios, resultados)</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Esta variable se determina al ubicar su valor dentro de los intervalos previamente definidos; una vez realizado este proceso, se le asigna la correspondiente cara del dado.</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287089767"/>
                  </a:ext>
                </a:extLst>
              </a:tr>
              <a:tr h="212690">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 </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 </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1100" kern="100">
                          <a:effectLst/>
                          <a:latin typeface="Arial" panose="020B0604020202020204" pitchFamily="34" charset="0"/>
                          <a:ea typeface="Calibri" panose="020F0502020204030204" pitchFamily="34" charset="0"/>
                          <a:cs typeface="Arial" panose="020B0604020202020204" pitchFamily="34" charset="0"/>
                        </a:rPr>
                        <a:t> </a:t>
                      </a:r>
                      <a:endParaRPr lang="es-PA" sz="1100" kern="100">
                        <a:effectLst/>
                        <a:latin typeface="Calibri" panose="020F0502020204030204" pitchFamily="34" charset="0"/>
                        <a:ea typeface="Calibri" panose="020F0502020204030204" pitchFamily="34" charset="0"/>
                        <a:cs typeface="Arial" panose="020B0604020202020204" pitchFamily="34" charset="0"/>
                      </a:endParaRPr>
                    </a:p>
                  </a:txBody>
                  <a:tcPr marL="34399" marR="34399"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2397014446"/>
                  </a:ext>
                </a:extLst>
              </a:tr>
            </a:tbl>
          </a:graphicData>
        </a:graphic>
      </p:graphicFrame>
    </p:spTree>
    <p:extLst>
      <p:ext uri="{BB962C8B-B14F-4D97-AF65-F5344CB8AC3E}">
        <p14:creationId xmlns:p14="http://schemas.microsoft.com/office/powerpoint/2010/main" val="182059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 screen&#10;&#10;Description automatically generated">
            <a:extLst>
              <a:ext uri="{FF2B5EF4-FFF2-40B4-BE49-F238E27FC236}">
                <a16:creationId xmlns:a16="http://schemas.microsoft.com/office/drawing/2014/main" id="{39C14812-434B-878F-0491-2558ED0A45CA}"/>
              </a:ext>
            </a:extLst>
          </p:cNvPr>
          <p:cNvPicPr>
            <a:picLocks noGrp="1" noChangeAspect="1"/>
          </p:cNvPicPr>
          <p:nvPr>
            <p:ph idx="1"/>
          </p:nvPr>
        </p:nvPicPr>
        <p:blipFill rotWithShape="1">
          <a:blip r:embed="rId2"/>
          <a:srcRect r="888" b="-1"/>
          <a:stretch/>
        </p:blipFill>
        <p:spPr>
          <a:xfrm>
            <a:off x="20" y="10"/>
            <a:ext cx="12191980" cy="6857990"/>
          </a:xfrm>
          <a:prstGeom prst="rect">
            <a:avLst/>
          </a:prstGeom>
        </p:spPr>
      </p:pic>
      <p:sp>
        <p:nvSpPr>
          <p:cNvPr id="1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8037DE69-89DC-2041-3166-65E94C6C33A3}"/>
              </a:ext>
            </a:extLst>
          </p:cNvPr>
          <p:cNvSpPr>
            <a:spLocks noGrp="1"/>
          </p:cNvSpPr>
          <p:nvPr>
            <p:ph type="title"/>
          </p:nvPr>
        </p:nvSpPr>
        <p:spPr>
          <a:xfrm>
            <a:off x="565150" y="4642192"/>
            <a:ext cx="8393008" cy="1015663"/>
          </a:xfrm>
        </p:spPr>
        <p:txBody>
          <a:bodyPr vert="horz" lIns="91440" tIns="45720" rIns="91440" bIns="45720" rtlCol="0" anchor="b">
            <a:normAutofit/>
          </a:bodyPr>
          <a:lstStyle/>
          <a:p>
            <a:r>
              <a:rPr lang="en-US" sz="5400"/>
              <a:t>Resultados</a:t>
            </a:r>
          </a:p>
        </p:txBody>
      </p:sp>
      <p:sp>
        <p:nvSpPr>
          <p:cNvPr id="17" name="Rectangle 1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3428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8D51BFB-701F-69A9-0FE0-45AF98165B9D}"/>
              </a:ext>
            </a:extLst>
          </p:cNvPr>
          <p:cNvSpPr>
            <a:spLocks noGrp="1"/>
          </p:cNvSpPr>
          <p:nvPr>
            <p:ph type="title"/>
          </p:nvPr>
        </p:nvSpPr>
        <p:spPr>
          <a:xfrm>
            <a:off x="5127362" y="455362"/>
            <a:ext cx="6881728" cy="1550419"/>
          </a:xfrm>
        </p:spPr>
        <p:txBody>
          <a:bodyPr>
            <a:normAutofit/>
          </a:bodyPr>
          <a:lstStyle/>
          <a:p>
            <a:r>
              <a:rPr lang="es-ES" dirty="0"/>
              <a:t>Análisis de Resultados</a:t>
            </a:r>
            <a:endParaRPr lang="es-PA" dirty="0"/>
          </a:p>
        </p:txBody>
      </p:sp>
      <p:pic>
        <p:nvPicPr>
          <p:cNvPr id="5" name="Picture 4" descr="Una imagen de una radiación electromagnética">
            <a:extLst>
              <a:ext uri="{FF2B5EF4-FFF2-40B4-BE49-F238E27FC236}">
                <a16:creationId xmlns:a16="http://schemas.microsoft.com/office/drawing/2014/main" id="{BCBF234F-BBAE-902D-C658-0286F7615B9A}"/>
              </a:ext>
            </a:extLst>
          </p:cNvPr>
          <p:cNvPicPr>
            <a:picLocks noChangeAspect="1"/>
          </p:cNvPicPr>
          <p:nvPr/>
        </p:nvPicPr>
        <p:blipFill rotWithShape="1">
          <a:blip r:embed="rId2"/>
          <a:srcRect l="27835" r="26725" b="2"/>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B9124D0-4ABF-77D4-EAA7-489C62E29591}"/>
              </a:ext>
            </a:extLst>
          </p:cNvPr>
          <p:cNvSpPr>
            <a:spLocks noGrp="1"/>
          </p:cNvSpPr>
          <p:nvPr>
            <p:ph idx="1"/>
          </p:nvPr>
        </p:nvSpPr>
        <p:spPr>
          <a:xfrm>
            <a:off x="5127362" y="2160016"/>
            <a:ext cx="6881728" cy="3926152"/>
          </a:xfrm>
        </p:spPr>
        <p:txBody>
          <a:bodyPr>
            <a:normAutofit/>
          </a:bodyPr>
          <a:lstStyle/>
          <a:p>
            <a:pPr>
              <a:lnSpc>
                <a:spcPct val="100000"/>
              </a:lnSpc>
              <a:spcAft>
                <a:spcPts val="800"/>
              </a:spcAft>
            </a:pPr>
            <a:r>
              <a:rPr lang="es-ES" sz="1200">
                <a:effectLst/>
                <a:latin typeface="Arial" panose="020B0604020202020204" pitchFamily="34" charset="0"/>
                <a:ea typeface="Calibri" panose="020F0502020204030204" pitchFamily="34" charset="0"/>
                <a:cs typeface="Arial" panose="020B0604020202020204" pitchFamily="34" charset="0"/>
              </a:rPr>
              <a:t>Para analizar las gráficas anteriores, es necesario dividir el tablero en tres simulaciones distintas. En el primer gráfico, se indica que solo se generaron 10 números aleatorios, lo que implica que los dados se lanzaron solo 10 veces. En esta simulación, observamos que el número 3 es el resultado más frecuente. Sin embargo, esta simulación no es concluyente debido a la escasa cantidad de números aleatorios utilizados.</a:t>
            </a:r>
            <a:endParaRPr lang="es-PA" sz="12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800"/>
              </a:spcAft>
            </a:pPr>
            <a:r>
              <a:rPr lang="es-ES" sz="1200">
                <a:effectLst/>
                <a:latin typeface="Arial" panose="020B0604020202020204" pitchFamily="34" charset="0"/>
                <a:ea typeface="Calibri" panose="020F0502020204030204" pitchFamily="34" charset="0"/>
                <a:cs typeface="Arial" panose="020B0604020202020204" pitchFamily="34" charset="0"/>
              </a:rPr>
              <a:t>En la simulación con 100 números aleatorios generados, observamos que el resultado más frecuente es el número 4, seguido del número 2, según el diagrama de pastel. Este gráfico indica una distribución más uniforme de los resultados, aunque sigue sin ser determinante debido a la limitada cantidad de números aleatorios recopilados.</a:t>
            </a:r>
            <a:endParaRPr lang="es-PA" sz="12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800"/>
              </a:spcAft>
            </a:pPr>
            <a:r>
              <a:rPr lang="es-ES" sz="1200">
                <a:effectLst/>
                <a:latin typeface="Arial" panose="020B0604020202020204" pitchFamily="34" charset="0"/>
                <a:ea typeface="Calibri" panose="020F0502020204030204" pitchFamily="34" charset="0"/>
                <a:cs typeface="Arial" panose="020B0604020202020204" pitchFamily="34" charset="0"/>
              </a:rPr>
              <a:t>En la última simulación, la cantidad de números aleatorios es considerable, lo que la hace aceptable y determinante. En esta simulación, notamos que casi todos los resultados del dado tienen una frecuencia similar. En resumen, a medida que generamos más números aleatorios, la simulación se vuelve más confiable, siguiendo la teoría de los grandes números.</a:t>
            </a:r>
            <a:endParaRPr lang="es-PA" sz="12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endParaRPr lang="es-PA" sz="1200"/>
          </a:p>
        </p:txBody>
      </p:sp>
    </p:spTree>
    <p:extLst>
      <p:ext uri="{BB962C8B-B14F-4D97-AF65-F5344CB8AC3E}">
        <p14:creationId xmlns:p14="http://schemas.microsoft.com/office/powerpoint/2010/main" val="260748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601A9-2904-0F72-B846-0FC4BCFBFBA7}"/>
              </a:ext>
            </a:extLst>
          </p:cNvPr>
          <p:cNvSpPr>
            <a:spLocks noGrp="1"/>
          </p:cNvSpPr>
          <p:nvPr>
            <p:ph type="title"/>
          </p:nvPr>
        </p:nvSpPr>
        <p:spPr/>
        <p:txBody>
          <a:bodyPr/>
          <a:lstStyle/>
          <a:p>
            <a:r>
              <a:rPr lang="es-ES" dirty="0"/>
              <a:t>Ejemplo N°3</a:t>
            </a:r>
            <a:br>
              <a:rPr lang="es-ES" dirty="0"/>
            </a:br>
            <a:endParaRPr lang="es-PA" dirty="0"/>
          </a:p>
        </p:txBody>
      </p:sp>
      <p:pic>
        <p:nvPicPr>
          <p:cNvPr id="4" name="Picture 1" descr="A screenshot of a computer&#10;&#10;Description automatically generated">
            <a:extLst>
              <a:ext uri="{FF2B5EF4-FFF2-40B4-BE49-F238E27FC236}">
                <a16:creationId xmlns:a16="http://schemas.microsoft.com/office/drawing/2014/main" id="{110743BD-D632-0D69-6C20-FE43ED599677}"/>
              </a:ext>
            </a:extLst>
          </p:cNvPr>
          <p:cNvPicPr>
            <a:picLocks noGrp="1" noChangeAspect="1"/>
          </p:cNvPicPr>
          <p:nvPr>
            <p:ph idx="1"/>
          </p:nvPr>
        </p:nvPicPr>
        <p:blipFill>
          <a:blip r:embed="rId2"/>
          <a:stretch>
            <a:fillRect/>
          </a:stretch>
        </p:blipFill>
        <p:spPr>
          <a:xfrm>
            <a:off x="2838026" y="2160588"/>
            <a:ext cx="6985847" cy="3925887"/>
          </a:xfrm>
          <a:prstGeom prst="rect">
            <a:avLst/>
          </a:prstGeom>
        </p:spPr>
      </p:pic>
    </p:spTree>
    <p:extLst>
      <p:ext uri="{BB962C8B-B14F-4D97-AF65-F5344CB8AC3E}">
        <p14:creationId xmlns:p14="http://schemas.microsoft.com/office/powerpoint/2010/main" val="105085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10;&#10;Description automatically generated">
            <a:extLst>
              <a:ext uri="{FF2B5EF4-FFF2-40B4-BE49-F238E27FC236}">
                <a16:creationId xmlns:a16="http://schemas.microsoft.com/office/drawing/2014/main" id="{FB584C85-E857-4501-3090-6C97EEB24A05}"/>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2FB65F61-7795-63DC-1D8A-0F71CF154915}"/>
              </a:ext>
            </a:extLst>
          </p:cNvPr>
          <p:cNvSpPr>
            <a:spLocks noGrp="1"/>
          </p:cNvSpPr>
          <p:nvPr>
            <p:ph type="title"/>
          </p:nvPr>
        </p:nvSpPr>
        <p:spPr>
          <a:xfrm>
            <a:off x="565151" y="455362"/>
            <a:ext cx="6400798" cy="1550419"/>
          </a:xfrm>
        </p:spPr>
        <p:txBody>
          <a:bodyPr>
            <a:normAutofit/>
          </a:bodyPr>
          <a:lstStyle/>
          <a:p>
            <a:r>
              <a:rPr lang="es-ES" dirty="0"/>
              <a:t>Ejemplo de Montecarlo 3</a:t>
            </a:r>
            <a:endParaRPr lang="es-PA" dirty="0"/>
          </a:p>
        </p:txBody>
      </p:sp>
      <p:sp>
        <p:nvSpPr>
          <p:cNvPr id="3" name="Marcador de contenido 2">
            <a:extLst>
              <a:ext uri="{FF2B5EF4-FFF2-40B4-BE49-F238E27FC236}">
                <a16:creationId xmlns:a16="http://schemas.microsoft.com/office/drawing/2014/main" id="{55ACF320-8E3A-719A-42B7-98F338555EC0}"/>
              </a:ext>
            </a:extLst>
          </p:cNvPr>
          <p:cNvSpPr>
            <a:spLocks noGrp="1"/>
          </p:cNvSpPr>
          <p:nvPr>
            <p:ph idx="1"/>
          </p:nvPr>
        </p:nvSpPr>
        <p:spPr>
          <a:xfrm>
            <a:off x="565151" y="2160016"/>
            <a:ext cx="6400798" cy="3926152"/>
          </a:xfrm>
        </p:spPr>
        <p:txBody>
          <a:bodyPr>
            <a:normAutofit/>
          </a:bodyPr>
          <a:lstStyle/>
          <a:p>
            <a:pPr>
              <a:lnSpc>
                <a:spcPct val="100000"/>
              </a:lnSpc>
            </a:pPr>
            <a:r>
              <a:rPr lang="es-ES" dirty="0"/>
              <a:t>Un grupo de estudiantes que han adquirido conocimientos en el ámbito de sistemas dinámicos se encuentra en la posición de aplicar sus habilidades a una situación práctica. Una empresa dedicada a la venta de productos cosméticos ha identificado fluctuaciones notables en la afluencia de clientes en una de sus sucursales, y ante esta problemática, busca la colaboración de estos estudiantes para analizar y abordar la situación.</a:t>
            </a:r>
            <a:endParaRPr lang="es-PA"/>
          </a:p>
        </p:txBody>
      </p:sp>
      <p:sp>
        <p:nvSpPr>
          <p:cNvPr id="13" name="Rectangle 1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93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CB004-6B6E-534D-8AE1-DBE52ED2DBA0}"/>
              </a:ext>
            </a:extLst>
          </p:cNvPr>
          <p:cNvSpPr>
            <a:spLocks noGrp="1"/>
          </p:cNvSpPr>
          <p:nvPr>
            <p:ph type="title"/>
          </p:nvPr>
        </p:nvSpPr>
        <p:spPr/>
        <p:txBody>
          <a:bodyPr/>
          <a:lstStyle/>
          <a:p>
            <a:r>
              <a:rPr lang="es-ES" dirty="0"/>
              <a:t>Introducción</a:t>
            </a:r>
            <a:endParaRPr lang="es-PA" dirty="0"/>
          </a:p>
        </p:txBody>
      </p:sp>
      <p:sp>
        <p:nvSpPr>
          <p:cNvPr id="3" name="Marcador de contenido 2">
            <a:extLst>
              <a:ext uri="{FF2B5EF4-FFF2-40B4-BE49-F238E27FC236}">
                <a16:creationId xmlns:a16="http://schemas.microsoft.com/office/drawing/2014/main" id="{A1EECB11-19B4-140E-92AF-F63D26829176}"/>
              </a:ext>
            </a:extLst>
          </p:cNvPr>
          <p:cNvSpPr>
            <a:spLocks noGrp="1"/>
          </p:cNvSpPr>
          <p:nvPr>
            <p:ph idx="1"/>
          </p:nvPr>
        </p:nvSpPr>
        <p:spPr>
          <a:xfrm>
            <a:off x="1581512" y="1858013"/>
            <a:ext cx="9645148" cy="2353261"/>
          </a:xfrm>
        </p:spPr>
        <p:txBody>
          <a:bodyPr>
            <a:noAutofit/>
          </a:bodyPr>
          <a:lstStyle/>
          <a:p>
            <a:r>
              <a:rPr lang="es-ES" dirty="0"/>
              <a:t>La simulación Montecarlo es una técnica poderosa para modelar </a:t>
            </a:r>
            <a:r>
              <a:rPr lang="es-ES" sz="2000" dirty="0"/>
              <a:t>escenarios</a:t>
            </a:r>
            <a:r>
              <a:rPr lang="es-ES" dirty="0"/>
              <a:t> futuros mediante la generación de múltiples resultados probables basados en datos probabilísticos. Al integrar esta técnica con las capacidades analíticas de herramientas como </a:t>
            </a:r>
            <a:r>
              <a:rPr lang="es-ES" dirty="0" err="1"/>
              <a:t>Power</a:t>
            </a:r>
            <a:r>
              <a:rPr lang="es-ES" dirty="0"/>
              <a:t> BI y Excel, se obtiene un poderoso conjunto de herramientas para la toma de decisiones informadas.</a:t>
            </a:r>
            <a:br>
              <a:rPr lang="es-ES" dirty="0"/>
            </a:br>
            <a:endParaRPr lang="es-PA" dirty="0"/>
          </a:p>
        </p:txBody>
      </p:sp>
      <p:sp>
        <p:nvSpPr>
          <p:cNvPr id="4" name="Marcador de contenido 2">
            <a:extLst>
              <a:ext uri="{FF2B5EF4-FFF2-40B4-BE49-F238E27FC236}">
                <a16:creationId xmlns:a16="http://schemas.microsoft.com/office/drawing/2014/main" id="{18D7F1FF-A1EF-6C1B-1892-C9499BC097A2}"/>
              </a:ext>
            </a:extLst>
          </p:cNvPr>
          <p:cNvSpPr txBox="1">
            <a:spLocks/>
          </p:cNvSpPr>
          <p:nvPr/>
        </p:nvSpPr>
        <p:spPr>
          <a:xfrm>
            <a:off x="1581512" y="4211274"/>
            <a:ext cx="9645148" cy="23532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Durante esta presentación, exploraremos cinco ejemplos claros donde Montecarlo, respaldado por la versatilidad de </a:t>
            </a:r>
            <a:r>
              <a:rPr lang="es-ES" dirty="0" err="1"/>
              <a:t>Power</a:t>
            </a:r>
            <a:r>
              <a:rPr lang="es-ES" dirty="0"/>
              <a:t> BI y Excel, se convierte en una herramienta invaluable para la toma de decisiones estratégicas en diversas áreas, desde la planificación financiera hasta la gestión de riesgos.</a:t>
            </a:r>
            <a:br>
              <a:rPr lang="es-ES" dirty="0"/>
            </a:br>
            <a:endParaRPr lang="es-PA" dirty="0"/>
          </a:p>
        </p:txBody>
      </p:sp>
    </p:spTree>
    <p:extLst>
      <p:ext uri="{BB962C8B-B14F-4D97-AF65-F5344CB8AC3E}">
        <p14:creationId xmlns:p14="http://schemas.microsoft.com/office/powerpoint/2010/main" val="855840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3886A98-9DC2-681D-324A-80C1BBEA16A4}"/>
              </a:ext>
            </a:extLst>
          </p:cNvPr>
          <p:cNvSpPr>
            <a:spLocks noGrp="1"/>
          </p:cNvSpPr>
          <p:nvPr>
            <p:ph type="title"/>
          </p:nvPr>
        </p:nvSpPr>
        <p:spPr>
          <a:xfrm>
            <a:off x="1587710" y="455362"/>
            <a:ext cx="9486690" cy="1550419"/>
          </a:xfrm>
        </p:spPr>
        <p:txBody>
          <a:bodyPr>
            <a:normAutofit/>
          </a:bodyPr>
          <a:lstStyle/>
          <a:p>
            <a:r>
              <a:rPr lang="es-ES" dirty="0"/>
              <a:t>Variables que utilizaremos</a:t>
            </a:r>
            <a:endParaRPr lang="es-PA" dirty="0"/>
          </a:p>
        </p:txBody>
      </p:sp>
      <p:graphicFrame>
        <p:nvGraphicFramePr>
          <p:cNvPr id="5" name="Marcador de contenido 4">
            <a:extLst>
              <a:ext uri="{FF2B5EF4-FFF2-40B4-BE49-F238E27FC236}">
                <a16:creationId xmlns:a16="http://schemas.microsoft.com/office/drawing/2014/main" id="{7AF3C703-C0BC-CDAB-DEF8-1BF8C2EF32AC}"/>
              </a:ext>
            </a:extLst>
          </p:cNvPr>
          <p:cNvGraphicFramePr>
            <a:graphicFrameLocks noGrp="1"/>
          </p:cNvGraphicFramePr>
          <p:nvPr>
            <p:ph idx="1"/>
            <p:extLst>
              <p:ext uri="{D42A27DB-BD31-4B8C-83A1-F6EECF244321}">
                <p14:modId xmlns:p14="http://schemas.microsoft.com/office/powerpoint/2010/main" val="4026685963"/>
              </p:ext>
            </p:extLst>
          </p:nvPr>
        </p:nvGraphicFramePr>
        <p:xfrm>
          <a:off x="1742643" y="2160588"/>
          <a:ext cx="9176615" cy="3925891"/>
        </p:xfrm>
        <a:graphic>
          <a:graphicData uri="http://schemas.openxmlformats.org/drawingml/2006/table">
            <a:tbl>
              <a:tblPr firstRow="1" firstCol="1" bandRow="1"/>
              <a:tblGrid>
                <a:gridCol w="1926248">
                  <a:extLst>
                    <a:ext uri="{9D8B030D-6E8A-4147-A177-3AD203B41FA5}">
                      <a16:colId xmlns:a16="http://schemas.microsoft.com/office/drawing/2014/main" val="2463270337"/>
                    </a:ext>
                  </a:extLst>
                </a:gridCol>
                <a:gridCol w="3301848">
                  <a:extLst>
                    <a:ext uri="{9D8B030D-6E8A-4147-A177-3AD203B41FA5}">
                      <a16:colId xmlns:a16="http://schemas.microsoft.com/office/drawing/2014/main" val="3664343780"/>
                    </a:ext>
                  </a:extLst>
                </a:gridCol>
                <a:gridCol w="3948519">
                  <a:extLst>
                    <a:ext uri="{9D8B030D-6E8A-4147-A177-3AD203B41FA5}">
                      <a16:colId xmlns:a16="http://schemas.microsoft.com/office/drawing/2014/main" val="1155927398"/>
                    </a:ext>
                  </a:extLst>
                </a:gridCol>
              </a:tblGrid>
              <a:tr h="151658">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Nombre de la variable</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Formula</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Descripción</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C000"/>
                    </a:solidFill>
                  </a:tcPr>
                </a:tc>
                <a:extLst>
                  <a:ext uri="{0D108BD9-81ED-4DB2-BD59-A6C34878D82A}">
                    <a16:rowId xmlns:a16="http://schemas.microsoft.com/office/drawing/2014/main" val="3894159749"/>
                  </a:ext>
                </a:extLst>
              </a:tr>
              <a:tr h="618982">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Consultas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Se trata de cuántas personas visitan nuestra tienda en un día determinado. La afluencia promedio varía, generalmente, desde ninguna visita hasta alrededor de cinco visitas.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378443707"/>
                  </a:ext>
                </a:extLst>
              </a:tr>
              <a:tr h="537990">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Frecuencia de días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En esta variable, se recopila información sobre la frecuencia con la que se ha registrado un número específico de consultas en diferentes días. Es decir, se analiza cuántas veces ha ocurrido un determinado volumen de consultas a lo largo del tiempo y se almacena esta información para su posterior análisis.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39572490"/>
                  </a:ext>
                </a:extLst>
              </a:tr>
              <a:tr h="747760">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Frecuencia Relativa</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=Frecuencia de días/ el total de días de la frecuencia de días registrado</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La variable "frecuencia relativa" es una manera de describir la proporción o el porcentaje de veces que ocurre un evento específico en relación con el total de eventos observados en un conjunto de datos. Imagina que estás contando cuántas veces ocurre algo, como lanzar un dado y obtener un número específico.</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4252937395"/>
                  </a:ext>
                </a:extLst>
              </a:tr>
              <a:tr h="409213">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Frecuencia Acumulada</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=Frecuencia relativa actual + frecuencia acumulada anterior</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La frecuencia acumulada como una variable es la suma acumulativa de las frecuencias de las categorías o valores observados hasta un punto específico en la distribución de datos.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856541382"/>
                  </a:ext>
                </a:extLst>
              </a:tr>
              <a:tr h="280435">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Intervalos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intervalo anterior + probabilidad actual</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La variable "intervalo" engloba el conjunto de posibilidades que define la probabilidad de que una cantidad específica de consultas aparezca en un día.</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3878699608"/>
                  </a:ext>
                </a:extLst>
              </a:tr>
              <a:tr h="618982">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Números aleatorios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=random()</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La variable de números aleatorios hace referencia a un conjunto de valores generados aparentemente de forma aleatoria. Estos valores se utilizarán para asociarlos al número de consultas que pueden aparecer en un día.</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71826774"/>
                  </a:ext>
                </a:extLst>
              </a:tr>
              <a:tr h="409213">
                <a:tc>
                  <a:txBody>
                    <a:bodyPr/>
                    <a:lstStyle/>
                    <a:p>
                      <a:pPr algn="ctr">
                        <a:lnSpc>
                          <a:spcPct val="106000"/>
                        </a:lnSpc>
                        <a:spcAft>
                          <a:spcPts val="800"/>
                        </a:spcAft>
                      </a:pPr>
                      <a:r>
                        <a:rPr lang="es-ES" sz="800" kern="100">
                          <a:solidFill>
                            <a:srgbClr val="000000"/>
                          </a:solidFill>
                          <a:effectLst/>
                          <a:latin typeface="Arial" panose="020B0604020202020204" pitchFamily="34" charset="0"/>
                          <a:ea typeface="Calibri" panose="020F0502020204030204" pitchFamily="34" charset="0"/>
                          <a:cs typeface="Arial" panose="020B0604020202020204" pitchFamily="34" charset="0"/>
                        </a:rPr>
                        <a:t>Consultas asociadas al número aleatorio</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Esta variable se determina al posicionar su valor dentro de los intervalos previamente definidos. Una vez completado este procedimiento, se le asigna la cantidad correspondiente de consultas.</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862985754"/>
                  </a:ext>
                </a:extLst>
              </a:tr>
              <a:tr h="151658">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w="12700" cap="flat" cmpd="sng" algn="ctr">
                      <a:solidFill>
                        <a:srgbClr val="FFC000"/>
                      </a:solidFill>
                      <a:prstDash val="solid"/>
                      <a:round/>
                      <a:headEnd type="none" w="med" len="med"/>
                      <a:tailEnd type="none" w="med" len="med"/>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solidFill>
                      <a:srgbClr val="FFFFFF"/>
                    </a:solidFill>
                  </a:tcPr>
                </a:tc>
                <a:tc>
                  <a:txBody>
                    <a:bodyPr/>
                    <a:lstStyle/>
                    <a:p>
                      <a:pPr algn="ctr">
                        <a:lnSpc>
                          <a:spcPct val="106000"/>
                        </a:lnSpc>
                        <a:spcAft>
                          <a:spcPts val="800"/>
                        </a:spcAft>
                      </a:pPr>
                      <a:r>
                        <a:rPr lang="es-ES" sz="800" kern="100">
                          <a:effectLst/>
                          <a:latin typeface="Arial" panose="020B0604020202020204" pitchFamily="34" charset="0"/>
                          <a:ea typeface="Calibri" panose="020F0502020204030204" pitchFamily="34" charset="0"/>
                          <a:cs typeface="Arial" panose="020B0604020202020204" pitchFamily="34" charset="0"/>
                        </a:rPr>
                        <a:t> </a:t>
                      </a:r>
                      <a:endParaRPr lang="es-PA" sz="800" kern="10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a:noFill/>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tc>
                  <a:txBody>
                    <a:bodyPr/>
                    <a:lstStyle/>
                    <a:p>
                      <a:pPr algn="ctr">
                        <a:lnSpc>
                          <a:spcPct val="106000"/>
                        </a:lnSpc>
                        <a:spcAft>
                          <a:spcPts val="800"/>
                        </a:spcAft>
                      </a:pPr>
                      <a:r>
                        <a:rPr lang="es-ES" sz="800" kern="100" dirty="0">
                          <a:effectLst/>
                          <a:latin typeface="Arial" panose="020B0604020202020204" pitchFamily="34" charset="0"/>
                          <a:ea typeface="Calibri" panose="020F0502020204030204" pitchFamily="34" charset="0"/>
                          <a:cs typeface="Arial" panose="020B0604020202020204" pitchFamily="34" charset="0"/>
                        </a:rPr>
                        <a:t> </a:t>
                      </a:r>
                      <a:endParaRPr lang="es-PA" sz="800" kern="100" dirty="0">
                        <a:effectLst/>
                        <a:latin typeface="Calibri" panose="020F0502020204030204" pitchFamily="34" charset="0"/>
                        <a:ea typeface="Calibri" panose="020F0502020204030204" pitchFamily="34" charset="0"/>
                        <a:cs typeface="Arial" panose="020B0604020202020204" pitchFamily="34" charset="0"/>
                      </a:endParaRPr>
                    </a:p>
                  </a:txBody>
                  <a:tcPr marL="15137" marR="15137" marT="0" marB="0" anchor="ctr">
                    <a:lnL>
                      <a:noFill/>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876593127"/>
                  </a:ext>
                </a:extLst>
              </a:tr>
            </a:tbl>
          </a:graphicData>
        </a:graphic>
      </p:graphicFrame>
    </p:spTree>
    <p:extLst>
      <p:ext uri="{BB962C8B-B14F-4D97-AF65-F5344CB8AC3E}">
        <p14:creationId xmlns:p14="http://schemas.microsoft.com/office/powerpoint/2010/main" val="129014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10;&#10;Description automatically generated">
            <a:extLst>
              <a:ext uri="{FF2B5EF4-FFF2-40B4-BE49-F238E27FC236}">
                <a16:creationId xmlns:a16="http://schemas.microsoft.com/office/drawing/2014/main" id="{98E55AA5-1E56-869D-FC22-5F104C658A45}"/>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1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565152"/>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AD85E760-1746-5FBC-927C-63DC95C7ABF7}"/>
              </a:ext>
            </a:extLst>
          </p:cNvPr>
          <p:cNvSpPr>
            <a:spLocks noGrp="1"/>
          </p:cNvSpPr>
          <p:nvPr>
            <p:ph type="title"/>
          </p:nvPr>
        </p:nvSpPr>
        <p:spPr>
          <a:xfrm>
            <a:off x="566928" y="757451"/>
            <a:ext cx="9626949" cy="1134452"/>
          </a:xfrm>
        </p:spPr>
        <p:txBody>
          <a:bodyPr vert="horz" lIns="91440" tIns="45720" rIns="91440" bIns="45720" rtlCol="0" anchor="ctr">
            <a:normAutofit/>
          </a:bodyPr>
          <a:lstStyle/>
          <a:p>
            <a:r>
              <a:rPr lang="en-US" sz="6000"/>
              <a:t>Resultados</a:t>
            </a:r>
          </a:p>
        </p:txBody>
      </p:sp>
      <p:sp>
        <p:nvSpPr>
          <p:cNvPr id="17" name="Rectangle 1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24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883B75-76A3-8C34-551A-700B522E663F}"/>
              </a:ext>
            </a:extLst>
          </p:cNvPr>
          <p:cNvSpPr>
            <a:spLocks noGrp="1"/>
          </p:cNvSpPr>
          <p:nvPr>
            <p:ph type="title"/>
          </p:nvPr>
        </p:nvSpPr>
        <p:spPr>
          <a:xfrm>
            <a:off x="565151" y="455362"/>
            <a:ext cx="6881728" cy="1550419"/>
          </a:xfrm>
        </p:spPr>
        <p:txBody>
          <a:bodyPr>
            <a:normAutofit/>
          </a:bodyPr>
          <a:lstStyle/>
          <a:p>
            <a:r>
              <a:rPr lang="es-ES" dirty="0"/>
              <a:t>Análisis de Resultados</a:t>
            </a:r>
            <a:endParaRPr lang="es-PA" dirty="0"/>
          </a:p>
        </p:txBody>
      </p:sp>
      <p:sp>
        <p:nvSpPr>
          <p:cNvPr id="3" name="Marcador de contenido 2">
            <a:extLst>
              <a:ext uri="{FF2B5EF4-FFF2-40B4-BE49-F238E27FC236}">
                <a16:creationId xmlns:a16="http://schemas.microsoft.com/office/drawing/2014/main" id="{2EA0F7A8-B4E4-439E-801D-93AC4C576A17}"/>
              </a:ext>
            </a:extLst>
          </p:cNvPr>
          <p:cNvSpPr>
            <a:spLocks noGrp="1"/>
          </p:cNvSpPr>
          <p:nvPr>
            <p:ph idx="1"/>
          </p:nvPr>
        </p:nvSpPr>
        <p:spPr>
          <a:xfrm>
            <a:off x="565151" y="2160016"/>
            <a:ext cx="6881728" cy="3926152"/>
          </a:xfrm>
        </p:spPr>
        <p:txBody>
          <a:bodyPr>
            <a:normAutofit/>
          </a:bodyPr>
          <a:lstStyle/>
          <a:p>
            <a:pPr>
              <a:lnSpc>
                <a:spcPct val="100000"/>
              </a:lnSpc>
              <a:spcAft>
                <a:spcPts val="800"/>
              </a:spcAft>
            </a:pPr>
            <a:r>
              <a:rPr lang="es-ES" sz="1000">
                <a:effectLst/>
                <a:latin typeface="Arial" panose="020B0604020202020204" pitchFamily="34" charset="0"/>
                <a:ea typeface="Calibri" panose="020F0502020204030204" pitchFamily="34" charset="0"/>
                <a:cs typeface="Arial" panose="020B0604020202020204" pitchFamily="34" charset="0"/>
              </a:rPr>
              <a:t>El análisis detallado de los resultados de la simulación revela patrones intrigantes que tienen importantes implicaciones estratégicas. En el periodo de simulación de 3 años, se destaca la consistencia en el promedio diario de 3 clientes, con 2 clientes como la segunda opción más frecuente. Este escenario inicial refleja una estabilidad aparente en la preferencia de los clientes a corto plazo.</a:t>
            </a:r>
            <a:endParaRPr lang="es-PA" sz="10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800"/>
              </a:spcAft>
            </a:pPr>
            <a:r>
              <a:rPr lang="es-ES" sz="1000">
                <a:effectLst/>
                <a:latin typeface="Arial" panose="020B0604020202020204" pitchFamily="34" charset="0"/>
                <a:ea typeface="Calibri" panose="020F0502020204030204" pitchFamily="34" charset="0"/>
                <a:cs typeface="Arial" panose="020B0604020202020204" pitchFamily="34" charset="0"/>
              </a:rPr>
              <a:t>Sin embargo, al extender la simulación a 27 años, se observa un cambio en la segunda elección, pasando de 2 a 4 clientes diarios. Este aumento sugiere una variabilidad a largo plazo que podría influir en las operaciones futuras de la sucursal. La atención a este cambio a lo largo del tiempo es esencial, ya que indica una posible evolución en las preferencias o condiciones que podría afectar significativamente la afluencia de clientes.</a:t>
            </a:r>
            <a:endParaRPr lang="es-PA" sz="10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spcAft>
                <a:spcPts val="800"/>
              </a:spcAft>
            </a:pPr>
            <a:r>
              <a:rPr lang="es-ES" sz="1000">
                <a:effectLst/>
                <a:latin typeface="Arial" panose="020B0604020202020204" pitchFamily="34" charset="0"/>
                <a:ea typeface="Calibri" panose="020F0502020204030204" pitchFamily="34" charset="0"/>
                <a:cs typeface="Arial" panose="020B0604020202020204" pitchFamily="34" charset="0"/>
              </a:rPr>
              <a:t>El hallazgo clave es la importancia de considerar horizontes temporales más extensos en las simulaciones. La variación en la segunda elección destaca cómo los números a gran escala impactan la autenticidad y la comprensión completa de las tendencias y comportamientos proyectados. Esta información subraya la necesidad de una planificación estratégica que no solo se centre en resultados a corto plazo, sino que también tenga en cuenta posibles cambios a largo plazo. La capacidad de anticipar estas tendencias a largo plazo a través de la simulación brinda a la empresa una valiosa herramienta para ajustar sus estrategias operativas de manera proactiva y asegurar su adaptabilidad a las dinámicas cambiantes del mercado.</a:t>
            </a:r>
            <a:endParaRPr lang="es-PA" sz="1000">
              <a:effectLst/>
              <a:latin typeface="Calibri" panose="020F0502020204030204" pitchFamily="34" charset="0"/>
              <a:ea typeface="Calibri" panose="020F0502020204030204" pitchFamily="34" charset="0"/>
              <a:cs typeface="Arial" panose="020B0604020202020204" pitchFamily="34" charset="0"/>
            </a:endParaRPr>
          </a:p>
          <a:p>
            <a:pPr>
              <a:lnSpc>
                <a:spcPct val="100000"/>
              </a:lnSpc>
            </a:pPr>
            <a:endParaRPr lang="es-PA" sz="1000"/>
          </a:p>
        </p:txBody>
      </p:sp>
      <p:pic>
        <p:nvPicPr>
          <p:cNvPr id="5" name="Picture 4" descr="Gráfico en un documento con un bolígrafo">
            <a:extLst>
              <a:ext uri="{FF2B5EF4-FFF2-40B4-BE49-F238E27FC236}">
                <a16:creationId xmlns:a16="http://schemas.microsoft.com/office/drawing/2014/main" id="{2CC3C957-A9FF-55D4-E36E-8BC889D53472}"/>
              </a:ext>
            </a:extLst>
          </p:cNvPr>
          <p:cNvPicPr>
            <a:picLocks noChangeAspect="1"/>
          </p:cNvPicPr>
          <p:nvPr/>
        </p:nvPicPr>
        <p:blipFill rotWithShape="1">
          <a:blip r:embed="rId2"/>
          <a:srcRect l="36551" r="22828" b="-1"/>
          <a:stretch/>
        </p:blipFill>
        <p:spPr>
          <a:xfrm>
            <a:off x="8018632" y="10"/>
            <a:ext cx="417336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170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3FBAD-A318-5FC7-8D4E-D4201836527F}"/>
              </a:ext>
            </a:extLst>
          </p:cNvPr>
          <p:cNvSpPr>
            <a:spLocks noGrp="1"/>
          </p:cNvSpPr>
          <p:nvPr>
            <p:ph type="title"/>
          </p:nvPr>
        </p:nvSpPr>
        <p:spPr/>
        <p:txBody>
          <a:bodyPr/>
          <a:lstStyle/>
          <a:p>
            <a:r>
              <a:rPr lang="es-ES" dirty="0"/>
              <a:t>Ejemplo N°4</a:t>
            </a:r>
            <a:endParaRPr lang="es-PA" dirty="0"/>
          </a:p>
        </p:txBody>
      </p:sp>
      <p:pic>
        <p:nvPicPr>
          <p:cNvPr id="4" name="Marcador de contenido 3" descr="Interfaz de usuario gráfica&#10;&#10;Descripción generada automáticamente">
            <a:extLst>
              <a:ext uri="{FF2B5EF4-FFF2-40B4-BE49-F238E27FC236}">
                <a16:creationId xmlns:a16="http://schemas.microsoft.com/office/drawing/2014/main" id="{243CF255-7EB7-3AC0-5875-E8DE86FF6A6E}"/>
              </a:ext>
            </a:extLst>
          </p:cNvPr>
          <p:cNvPicPr>
            <a:picLocks noGrp="1" noChangeAspect="1"/>
          </p:cNvPicPr>
          <p:nvPr>
            <p:ph idx="1"/>
          </p:nvPr>
        </p:nvPicPr>
        <p:blipFill>
          <a:blip r:embed="rId2"/>
          <a:stretch>
            <a:fillRect/>
          </a:stretch>
        </p:blipFill>
        <p:spPr>
          <a:xfrm>
            <a:off x="2471569" y="2160588"/>
            <a:ext cx="7718761" cy="3925887"/>
          </a:xfrm>
          <a:prstGeom prst="rect">
            <a:avLst/>
          </a:prstGeom>
        </p:spPr>
      </p:pic>
    </p:spTree>
    <p:extLst>
      <p:ext uri="{BB962C8B-B14F-4D97-AF65-F5344CB8AC3E}">
        <p14:creationId xmlns:p14="http://schemas.microsoft.com/office/powerpoint/2010/main" val="2700209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Interfaz de usuario gráfica&#10;&#10;Descripción generada automáticamente">
            <a:extLst>
              <a:ext uri="{FF2B5EF4-FFF2-40B4-BE49-F238E27FC236}">
                <a16:creationId xmlns:a16="http://schemas.microsoft.com/office/drawing/2014/main" id="{9098CE33-6F00-2D65-CB7C-F910FB812BC4}"/>
              </a:ext>
            </a:extLst>
          </p:cNvPr>
          <p:cNvPicPr>
            <a:picLocks noChangeAspect="1"/>
          </p:cNvPicPr>
          <p:nvPr/>
        </p:nvPicPr>
        <p:blipFill rotWithShape="1">
          <a:blip r:embed="rId2"/>
          <a:srcRect l="8470" r="1329" b="-1"/>
          <a:stretch/>
        </p:blipFill>
        <p:spPr>
          <a:xfrm>
            <a:off x="3048" y="10"/>
            <a:ext cx="12188952" cy="6857990"/>
          </a:xfrm>
          <a:prstGeom prst="rect">
            <a:avLst/>
          </a:prstGeom>
        </p:spPr>
      </p:pic>
      <p:sp>
        <p:nvSpPr>
          <p:cNvPr id="22"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7109DFA1-55EF-4155-7274-7601EB84BCA6}"/>
              </a:ext>
            </a:extLst>
          </p:cNvPr>
          <p:cNvSpPr>
            <a:spLocks noGrp="1"/>
          </p:cNvSpPr>
          <p:nvPr>
            <p:ph type="title"/>
          </p:nvPr>
        </p:nvSpPr>
        <p:spPr>
          <a:xfrm>
            <a:off x="576072" y="455362"/>
            <a:ext cx="3780775" cy="1550419"/>
          </a:xfrm>
        </p:spPr>
        <p:txBody>
          <a:bodyPr>
            <a:normAutofit/>
          </a:bodyPr>
          <a:lstStyle/>
          <a:p>
            <a:pPr>
              <a:lnSpc>
                <a:spcPct val="90000"/>
              </a:lnSpc>
            </a:pPr>
            <a:r>
              <a:rPr lang="es-ES" sz="2400"/>
              <a:t>Ejemplo de Montecarlo de inversiones financieras</a:t>
            </a:r>
            <a:endParaRPr lang="es-PA" sz="2400"/>
          </a:p>
        </p:txBody>
      </p:sp>
      <p:sp>
        <p:nvSpPr>
          <p:cNvPr id="3" name="Marcador de contenido 2">
            <a:extLst>
              <a:ext uri="{FF2B5EF4-FFF2-40B4-BE49-F238E27FC236}">
                <a16:creationId xmlns:a16="http://schemas.microsoft.com/office/drawing/2014/main" id="{5DAC02FF-94F6-1716-1ADD-79CA135400C2}"/>
              </a:ext>
            </a:extLst>
          </p:cNvPr>
          <p:cNvSpPr>
            <a:spLocks noGrp="1"/>
          </p:cNvSpPr>
          <p:nvPr>
            <p:ph idx="1"/>
          </p:nvPr>
        </p:nvSpPr>
        <p:spPr>
          <a:xfrm>
            <a:off x="576072" y="2160016"/>
            <a:ext cx="3780775" cy="3926152"/>
          </a:xfrm>
        </p:spPr>
        <p:txBody>
          <a:bodyPr>
            <a:normAutofit/>
          </a:bodyPr>
          <a:lstStyle/>
          <a:p>
            <a:r>
              <a:rPr lang="es-ES" sz="2000"/>
              <a:t>Se ha desarrollado un modelo de simulación Monte Carlo para evaluar el valor en curso de un portafolio de inversiones a lo largo de un periodo de tiempo. El modelo utiliza como base un rango de fechas desde el 1 de enero de 2023 hasta el 31 de diciembre de 2083.</a:t>
            </a:r>
          </a:p>
          <a:p>
            <a:endParaRPr lang="es-PA" sz="2000"/>
          </a:p>
        </p:txBody>
      </p:sp>
      <p:sp>
        <p:nvSpPr>
          <p:cNvPr id="24" name="Rectangle 2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8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DF60D35-4652-E3D4-7A1A-78DCCECC6BF5}"/>
              </a:ext>
            </a:extLst>
          </p:cNvPr>
          <p:cNvSpPr>
            <a:spLocks noGrp="1"/>
          </p:cNvSpPr>
          <p:nvPr>
            <p:ph type="title"/>
          </p:nvPr>
        </p:nvSpPr>
        <p:spPr>
          <a:xfrm>
            <a:off x="1587710" y="455362"/>
            <a:ext cx="4067909" cy="1550419"/>
          </a:xfrm>
        </p:spPr>
        <p:txBody>
          <a:bodyPr>
            <a:normAutofit/>
          </a:bodyPr>
          <a:lstStyle/>
          <a:p>
            <a:r>
              <a:rPr lang="es-ES" dirty="0"/>
              <a:t>Escenarios de simulación</a:t>
            </a:r>
            <a:endParaRPr lang="es-PA" dirty="0"/>
          </a:p>
        </p:txBody>
      </p:sp>
      <p:sp>
        <p:nvSpPr>
          <p:cNvPr id="3" name="Marcador de contenido 2">
            <a:extLst>
              <a:ext uri="{FF2B5EF4-FFF2-40B4-BE49-F238E27FC236}">
                <a16:creationId xmlns:a16="http://schemas.microsoft.com/office/drawing/2014/main" id="{CA8B4451-4C0C-380F-41DA-82D71D36DF16}"/>
              </a:ext>
            </a:extLst>
          </p:cNvPr>
          <p:cNvSpPr>
            <a:spLocks noGrp="1"/>
          </p:cNvSpPr>
          <p:nvPr>
            <p:ph idx="1"/>
          </p:nvPr>
        </p:nvSpPr>
        <p:spPr>
          <a:xfrm>
            <a:off x="1587710" y="2160016"/>
            <a:ext cx="3693417" cy="3926152"/>
          </a:xfrm>
        </p:spPr>
        <p:txBody>
          <a:bodyPr>
            <a:normAutofit/>
          </a:bodyPr>
          <a:lstStyle/>
          <a:p>
            <a:pPr marL="0" lvl="0" indent="0">
              <a:spcAft>
                <a:spcPts val="800"/>
              </a:spcAft>
              <a:buNone/>
              <a:tabLst>
                <a:tab pos="457200" algn="l"/>
              </a:tabLst>
            </a:pPr>
            <a:r>
              <a:rPr lang="es-PA" b="1" dirty="0">
                <a:effectLst/>
                <a:latin typeface="Calibri" panose="020F0502020204030204" pitchFamily="34" charset="0"/>
                <a:ea typeface="Calibri" panose="020F0502020204030204" pitchFamily="34" charset="0"/>
                <a:cs typeface="Arial" panose="020B0604020202020204" pitchFamily="34" charset="0"/>
              </a:rPr>
              <a:t>Escenario 1 - Incremento de Inversión Inicial:</a:t>
            </a:r>
            <a:endParaRPr lang="es-PA"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spcAft>
                <a:spcPts val="800"/>
              </a:spcAft>
              <a:buSzPts val="1000"/>
              <a:buFont typeface="Symbol" panose="05050102010706020507" pitchFamily="18" charset="2"/>
              <a:buChar char=""/>
              <a:tabLst>
                <a:tab pos="914400" algn="l"/>
              </a:tabLst>
            </a:pPr>
            <a:r>
              <a:rPr lang="es-PA" b="1" dirty="0">
                <a:effectLst/>
                <a:latin typeface="Calibri" panose="020F0502020204030204" pitchFamily="34" charset="0"/>
                <a:ea typeface="Calibri" panose="020F0502020204030204" pitchFamily="34" charset="0"/>
                <a:cs typeface="Arial" panose="020B0604020202020204" pitchFamily="34" charset="0"/>
              </a:rPr>
              <a:t>Inversión Inicial:</a:t>
            </a:r>
            <a:r>
              <a:rPr lang="es-PA" dirty="0">
                <a:effectLst/>
                <a:latin typeface="Calibri" panose="020F0502020204030204" pitchFamily="34" charset="0"/>
                <a:ea typeface="Calibri" panose="020F0502020204030204" pitchFamily="34" charset="0"/>
                <a:cs typeface="Arial" panose="020B0604020202020204" pitchFamily="34" charset="0"/>
              </a:rPr>
              <a:t> Aumentada a 100,000.</a:t>
            </a:r>
          </a:p>
          <a:p>
            <a:pPr marL="742950" lvl="1" indent="-285750">
              <a:spcAft>
                <a:spcPts val="800"/>
              </a:spcAft>
              <a:buSzPts val="1000"/>
              <a:buFont typeface="Symbol" panose="05050102010706020507" pitchFamily="18" charset="2"/>
              <a:buChar char=""/>
              <a:tabLst>
                <a:tab pos="914400" algn="l"/>
              </a:tabLst>
            </a:pPr>
            <a:r>
              <a:rPr lang="es-PA" b="1" dirty="0">
                <a:effectLst/>
                <a:latin typeface="Calibri" panose="020F0502020204030204" pitchFamily="34" charset="0"/>
                <a:ea typeface="Calibri" panose="020F0502020204030204" pitchFamily="34" charset="0"/>
                <a:cs typeface="Arial" panose="020B0604020202020204" pitchFamily="34" charset="0"/>
              </a:rPr>
              <a:t>Rendimiento Promedio:</a:t>
            </a:r>
            <a:r>
              <a:rPr lang="es-PA" dirty="0">
                <a:effectLst/>
                <a:latin typeface="Calibri" panose="020F0502020204030204" pitchFamily="34" charset="0"/>
                <a:ea typeface="Calibri" panose="020F0502020204030204" pitchFamily="34" charset="0"/>
                <a:cs typeface="Arial" panose="020B0604020202020204" pitchFamily="34" charset="0"/>
              </a:rPr>
              <a:t> Mantenido en 5%.</a:t>
            </a:r>
          </a:p>
          <a:p>
            <a:pPr marL="742950" lvl="1" indent="-285750">
              <a:spcAft>
                <a:spcPts val="800"/>
              </a:spcAft>
              <a:buSzPts val="1000"/>
              <a:buFont typeface="Symbol" panose="05050102010706020507" pitchFamily="18" charset="2"/>
              <a:buChar char=""/>
              <a:tabLst>
                <a:tab pos="914400" algn="l"/>
              </a:tabLst>
            </a:pPr>
            <a:r>
              <a:rPr lang="es-PA" b="1" dirty="0">
                <a:effectLst/>
                <a:latin typeface="Calibri" panose="020F0502020204030204" pitchFamily="34" charset="0"/>
                <a:ea typeface="Calibri" panose="020F0502020204030204" pitchFamily="34" charset="0"/>
                <a:cs typeface="Arial" panose="020B0604020202020204" pitchFamily="34" charset="0"/>
              </a:rPr>
              <a:t>Desviación Estándar:</a:t>
            </a:r>
            <a:r>
              <a:rPr lang="es-PA" dirty="0">
                <a:effectLst/>
                <a:latin typeface="Calibri" panose="020F0502020204030204" pitchFamily="34" charset="0"/>
                <a:ea typeface="Calibri" panose="020F0502020204030204" pitchFamily="34" charset="0"/>
                <a:cs typeface="Arial" panose="020B0604020202020204" pitchFamily="34" charset="0"/>
              </a:rPr>
              <a:t> Mantenida en 14%.</a:t>
            </a:r>
          </a:p>
          <a:p>
            <a:pPr marL="0" indent="0">
              <a:buNone/>
            </a:pPr>
            <a:endParaRPr lang="es-PA" dirty="0"/>
          </a:p>
        </p:txBody>
      </p:sp>
      <p:pic>
        <p:nvPicPr>
          <p:cNvPr id="7" name="Imagen 6" descr="Gráfico&#10;&#10;Descripción generada automáticamente">
            <a:extLst>
              <a:ext uri="{FF2B5EF4-FFF2-40B4-BE49-F238E27FC236}">
                <a16:creationId xmlns:a16="http://schemas.microsoft.com/office/drawing/2014/main" id="{26778E7D-B848-3C55-A284-2A82A7945B7C}"/>
              </a:ext>
            </a:extLst>
          </p:cNvPr>
          <p:cNvPicPr>
            <a:picLocks noChangeAspect="1"/>
          </p:cNvPicPr>
          <p:nvPr/>
        </p:nvPicPr>
        <p:blipFill>
          <a:blip r:embed="rId2"/>
          <a:stretch>
            <a:fillRect/>
          </a:stretch>
        </p:blipFill>
        <p:spPr>
          <a:xfrm>
            <a:off x="5062004" y="1784804"/>
            <a:ext cx="6850745" cy="3853543"/>
          </a:xfrm>
          <a:prstGeom prst="rect">
            <a:avLst/>
          </a:prstGeom>
        </p:spPr>
      </p:pic>
    </p:spTree>
    <p:extLst>
      <p:ext uri="{BB962C8B-B14F-4D97-AF65-F5344CB8AC3E}">
        <p14:creationId xmlns:p14="http://schemas.microsoft.com/office/powerpoint/2010/main" val="1049611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D9A3284-CCE2-EE16-C3A5-AFBB6AD2F628}"/>
              </a:ext>
            </a:extLst>
          </p:cNvPr>
          <p:cNvSpPr>
            <a:spLocks noGrp="1"/>
          </p:cNvSpPr>
          <p:nvPr>
            <p:ph type="title"/>
          </p:nvPr>
        </p:nvSpPr>
        <p:spPr>
          <a:xfrm>
            <a:off x="7695729" y="455362"/>
            <a:ext cx="3378671" cy="1550419"/>
          </a:xfrm>
        </p:spPr>
        <p:txBody>
          <a:bodyPr>
            <a:normAutofit/>
          </a:bodyPr>
          <a:lstStyle/>
          <a:p>
            <a:pPr>
              <a:lnSpc>
                <a:spcPct val="90000"/>
              </a:lnSpc>
            </a:pPr>
            <a:r>
              <a:rPr lang="es-ES" sz="3700"/>
              <a:t>Escenarios de simulación</a:t>
            </a:r>
            <a:endParaRPr lang="es-PA" sz="3700"/>
          </a:p>
        </p:txBody>
      </p:sp>
      <p:sp>
        <p:nvSpPr>
          <p:cNvPr id="3" name="Marcador de contenido 2">
            <a:extLst>
              <a:ext uri="{FF2B5EF4-FFF2-40B4-BE49-F238E27FC236}">
                <a16:creationId xmlns:a16="http://schemas.microsoft.com/office/drawing/2014/main" id="{BCAAF13B-5C78-5111-2136-D2A95F4C8AE6}"/>
              </a:ext>
            </a:extLst>
          </p:cNvPr>
          <p:cNvSpPr>
            <a:spLocks noGrp="1"/>
          </p:cNvSpPr>
          <p:nvPr>
            <p:ph idx="1"/>
          </p:nvPr>
        </p:nvSpPr>
        <p:spPr>
          <a:xfrm>
            <a:off x="7695728" y="2160016"/>
            <a:ext cx="3378672" cy="3926152"/>
          </a:xfrm>
        </p:spPr>
        <p:txBody>
          <a:bodyPr>
            <a:normAutofit/>
          </a:bodyPr>
          <a:lstStyle/>
          <a:p>
            <a:pPr marL="0" lvl="0" indent="0">
              <a:spcAft>
                <a:spcPts val="800"/>
              </a:spcAft>
              <a:buNone/>
              <a:tabLst>
                <a:tab pos="457200" algn="l"/>
              </a:tabLst>
            </a:pPr>
            <a:r>
              <a:rPr lang="es-PA" b="1">
                <a:effectLst/>
                <a:latin typeface="Calibri" panose="020F0502020204030204" pitchFamily="34" charset="0"/>
                <a:ea typeface="Calibri" panose="020F0502020204030204" pitchFamily="34" charset="0"/>
                <a:cs typeface="Arial" panose="020B0604020202020204" pitchFamily="34" charset="0"/>
              </a:rPr>
              <a:t>Escenario 2 - Aumento del Rendimiento Promedio:</a:t>
            </a:r>
            <a:endParaRPr lang="es-PA">
              <a:effectLst/>
              <a:latin typeface="Calibri" panose="020F0502020204030204" pitchFamily="34" charset="0"/>
              <a:ea typeface="Calibri" panose="020F0502020204030204" pitchFamily="34" charset="0"/>
              <a:cs typeface="Arial" panose="020B0604020202020204" pitchFamily="34" charset="0"/>
            </a:endParaRP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Inversión Inicial:</a:t>
            </a:r>
            <a:r>
              <a:rPr lang="es-PA">
                <a:effectLst/>
                <a:latin typeface="Calibri" panose="020F0502020204030204" pitchFamily="34" charset="0"/>
                <a:ea typeface="Calibri" panose="020F0502020204030204" pitchFamily="34" charset="0"/>
                <a:cs typeface="Arial" panose="020B0604020202020204" pitchFamily="34" charset="0"/>
              </a:rPr>
              <a:t> Mantenida en 50,000.</a:t>
            </a: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Rendimiento Promedio:</a:t>
            </a:r>
            <a:r>
              <a:rPr lang="es-PA">
                <a:effectLst/>
                <a:latin typeface="Calibri" panose="020F0502020204030204" pitchFamily="34" charset="0"/>
                <a:ea typeface="Calibri" panose="020F0502020204030204" pitchFamily="34" charset="0"/>
                <a:cs typeface="Arial" panose="020B0604020202020204" pitchFamily="34" charset="0"/>
              </a:rPr>
              <a:t> Aumentado a 8%.</a:t>
            </a: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Desviación Estándar:</a:t>
            </a:r>
            <a:r>
              <a:rPr lang="es-PA">
                <a:effectLst/>
                <a:latin typeface="Calibri" panose="020F0502020204030204" pitchFamily="34" charset="0"/>
                <a:ea typeface="Calibri" panose="020F0502020204030204" pitchFamily="34" charset="0"/>
                <a:cs typeface="Arial" panose="020B0604020202020204" pitchFamily="34" charset="0"/>
              </a:rPr>
              <a:t> Mantenida en 14%.</a:t>
            </a:r>
          </a:p>
          <a:p>
            <a:endParaRPr lang="es-PA" dirty="0"/>
          </a:p>
        </p:txBody>
      </p:sp>
      <p:pic>
        <p:nvPicPr>
          <p:cNvPr id="4" name="Imagen 3">
            <a:extLst>
              <a:ext uri="{FF2B5EF4-FFF2-40B4-BE49-F238E27FC236}">
                <a16:creationId xmlns:a16="http://schemas.microsoft.com/office/drawing/2014/main" id="{B6F658AD-966C-DF43-8B68-34FE04325E52}"/>
              </a:ext>
            </a:extLst>
          </p:cNvPr>
          <p:cNvPicPr>
            <a:picLocks noChangeAspect="1"/>
          </p:cNvPicPr>
          <p:nvPr/>
        </p:nvPicPr>
        <p:blipFill>
          <a:blip r:embed="rId2"/>
          <a:stretch>
            <a:fillRect/>
          </a:stretch>
        </p:blipFill>
        <p:spPr>
          <a:xfrm>
            <a:off x="565150" y="1785658"/>
            <a:ext cx="6909125" cy="3851836"/>
          </a:xfrm>
          <a:prstGeom prst="rect">
            <a:avLst/>
          </a:prstGeom>
        </p:spPr>
      </p:pic>
    </p:spTree>
    <p:extLst>
      <p:ext uri="{BB962C8B-B14F-4D97-AF65-F5344CB8AC3E}">
        <p14:creationId xmlns:p14="http://schemas.microsoft.com/office/powerpoint/2010/main" val="2902728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398"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8591"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a:extLst>
              <a:ext uri="{FF2B5EF4-FFF2-40B4-BE49-F238E27FC236}">
                <a16:creationId xmlns:a16="http://schemas.microsoft.com/office/drawing/2014/main" id="{C11AE229-93EF-43E9-BFE3-60FC6C2213FB}"/>
              </a:ext>
            </a:extLst>
          </p:cNvPr>
          <p:cNvSpPr>
            <a:spLocks noGrp="1"/>
          </p:cNvSpPr>
          <p:nvPr>
            <p:ph type="title"/>
          </p:nvPr>
        </p:nvSpPr>
        <p:spPr>
          <a:xfrm>
            <a:off x="6620712" y="455362"/>
            <a:ext cx="4453688" cy="1550419"/>
          </a:xfrm>
        </p:spPr>
        <p:txBody>
          <a:bodyPr>
            <a:normAutofit/>
          </a:bodyPr>
          <a:lstStyle/>
          <a:p>
            <a:r>
              <a:rPr lang="es-ES" dirty="0"/>
              <a:t>Escenarios de simulación</a:t>
            </a:r>
            <a:endParaRPr lang="es-PA" dirty="0"/>
          </a:p>
        </p:txBody>
      </p:sp>
      <p:sp>
        <p:nvSpPr>
          <p:cNvPr id="3" name="Marcador de contenido 2">
            <a:extLst>
              <a:ext uri="{FF2B5EF4-FFF2-40B4-BE49-F238E27FC236}">
                <a16:creationId xmlns:a16="http://schemas.microsoft.com/office/drawing/2014/main" id="{5D767FAF-8A59-8D28-F9AB-01E73E8A6F47}"/>
              </a:ext>
            </a:extLst>
          </p:cNvPr>
          <p:cNvSpPr>
            <a:spLocks noGrp="1"/>
          </p:cNvSpPr>
          <p:nvPr>
            <p:ph idx="1"/>
          </p:nvPr>
        </p:nvSpPr>
        <p:spPr>
          <a:xfrm>
            <a:off x="6632446" y="2160016"/>
            <a:ext cx="4441953" cy="3926152"/>
          </a:xfrm>
        </p:spPr>
        <p:txBody>
          <a:bodyPr>
            <a:normAutofit/>
          </a:bodyPr>
          <a:lstStyle/>
          <a:p>
            <a:pPr marL="0" lvl="0" indent="0">
              <a:spcAft>
                <a:spcPts val="800"/>
              </a:spcAft>
              <a:buNone/>
              <a:tabLst>
                <a:tab pos="457200" algn="l"/>
              </a:tabLst>
            </a:pPr>
            <a:r>
              <a:rPr lang="es-PA" b="1">
                <a:effectLst/>
                <a:latin typeface="Calibri" panose="020F0502020204030204" pitchFamily="34" charset="0"/>
                <a:ea typeface="Calibri" panose="020F0502020204030204" pitchFamily="34" charset="0"/>
                <a:cs typeface="Arial" panose="020B0604020202020204" pitchFamily="34" charset="0"/>
              </a:rPr>
              <a:t>Escenario 3 - Reducción de la Desviación Estándar:</a:t>
            </a:r>
            <a:endParaRPr lang="es-PA">
              <a:effectLst/>
              <a:latin typeface="Calibri" panose="020F0502020204030204" pitchFamily="34" charset="0"/>
              <a:ea typeface="Calibri" panose="020F0502020204030204" pitchFamily="34" charset="0"/>
              <a:cs typeface="Arial" panose="020B0604020202020204" pitchFamily="34" charset="0"/>
            </a:endParaRP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Inversión Inicial:</a:t>
            </a:r>
            <a:r>
              <a:rPr lang="es-PA">
                <a:effectLst/>
                <a:latin typeface="Calibri" panose="020F0502020204030204" pitchFamily="34" charset="0"/>
                <a:ea typeface="Calibri" panose="020F0502020204030204" pitchFamily="34" charset="0"/>
                <a:cs typeface="Arial" panose="020B0604020202020204" pitchFamily="34" charset="0"/>
              </a:rPr>
              <a:t> Mantenida en 50,000.</a:t>
            </a: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Rendimiento Promedio:</a:t>
            </a:r>
            <a:r>
              <a:rPr lang="es-PA">
                <a:effectLst/>
                <a:latin typeface="Calibri" panose="020F0502020204030204" pitchFamily="34" charset="0"/>
                <a:ea typeface="Calibri" panose="020F0502020204030204" pitchFamily="34" charset="0"/>
                <a:cs typeface="Arial" panose="020B0604020202020204" pitchFamily="34" charset="0"/>
              </a:rPr>
              <a:t> Mantenido en 5%.</a:t>
            </a:r>
          </a:p>
          <a:p>
            <a:pPr marL="742950" lvl="1" indent="-285750">
              <a:spcAft>
                <a:spcPts val="800"/>
              </a:spcAft>
              <a:buSzPts val="1000"/>
              <a:buFont typeface="Symbol" panose="05050102010706020507" pitchFamily="18" charset="2"/>
              <a:buChar char=""/>
              <a:tabLst>
                <a:tab pos="914400" algn="l"/>
              </a:tabLst>
            </a:pPr>
            <a:r>
              <a:rPr lang="es-PA" b="1">
                <a:effectLst/>
                <a:latin typeface="Calibri" panose="020F0502020204030204" pitchFamily="34" charset="0"/>
                <a:ea typeface="Calibri" panose="020F0502020204030204" pitchFamily="34" charset="0"/>
                <a:cs typeface="Arial" panose="020B0604020202020204" pitchFamily="34" charset="0"/>
              </a:rPr>
              <a:t>Desviación Estándar:</a:t>
            </a:r>
            <a:r>
              <a:rPr lang="es-PA">
                <a:effectLst/>
                <a:latin typeface="Calibri" panose="020F0502020204030204" pitchFamily="34" charset="0"/>
                <a:ea typeface="Calibri" panose="020F0502020204030204" pitchFamily="34" charset="0"/>
                <a:cs typeface="Arial" panose="020B0604020202020204" pitchFamily="34" charset="0"/>
              </a:rPr>
              <a:t> Reducida a 10%.</a:t>
            </a:r>
          </a:p>
          <a:p>
            <a:endParaRPr lang="es-PA" dirty="0"/>
          </a:p>
        </p:txBody>
      </p:sp>
      <p:pic>
        <p:nvPicPr>
          <p:cNvPr id="4" name="Imagen 3">
            <a:extLst>
              <a:ext uri="{FF2B5EF4-FFF2-40B4-BE49-F238E27FC236}">
                <a16:creationId xmlns:a16="http://schemas.microsoft.com/office/drawing/2014/main" id="{2B15B81D-26AA-F6AC-BE46-438A146FA09D}"/>
              </a:ext>
            </a:extLst>
          </p:cNvPr>
          <p:cNvPicPr>
            <a:picLocks noChangeAspect="1"/>
          </p:cNvPicPr>
          <p:nvPr/>
        </p:nvPicPr>
        <p:blipFill>
          <a:blip r:embed="rId2"/>
          <a:stretch>
            <a:fillRect/>
          </a:stretch>
        </p:blipFill>
        <p:spPr>
          <a:xfrm>
            <a:off x="210544" y="1972347"/>
            <a:ext cx="6132572" cy="3480234"/>
          </a:xfrm>
          <a:prstGeom prst="rect">
            <a:avLst/>
          </a:prstGeom>
        </p:spPr>
      </p:pic>
    </p:spTree>
    <p:extLst>
      <p:ext uri="{BB962C8B-B14F-4D97-AF65-F5344CB8AC3E}">
        <p14:creationId xmlns:p14="http://schemas.microsoft.com/office/powerpoint/2010/main" val="3514314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B84EC8-411C-5051-81BB-83806E937FBA}"/>
              </a:ext>
            </a:extLst>
          </p:cNvPr>
          <p:cNvSpPr>
            <a:spLocks noGrp="1"/>
          </p:cNvSpPr>
          <p:nvPr>
            <p:ph type="title"/>
          </p:nvPr>
        </p:nvSpPr>
        <p:spPr>
          <a:xfrm>
            <a:off x="5127362" y="455362"/>
            <a:ext cx="6881728" cy="1550419"/>
          </a:xfrm>
        </p:spPr>
        <p:txBody>
          <a:bodyPr>
            <a:normAutofit/>
          </a:bodyPr>
          <a:lstStyle/>
          <a:p>
            <a:r>
              <a:rPr lang="es-ES" dirty="0"/>
              <a:t>Análisis de resultados</a:t>
            </a:r>
            <a:endParaRPr lang="es-PA" dirty="0"/>
          </a:p>
        </p:txBody>
      </p:sp>
      <p:pic>
        <p:nvPicPr>
          <p:cNvPr id="5" name="Picture 4" descr="Números y gráficos en naranja y azul">
            <a:extLst>
              <a:ext uri="{FF2B5EF4-FFF2-40B4-BE49-F238E27FC236}">
                <a16:creationId xmlns:a16="http://schemas.microsoft.com/office/drawing/2014/main" id="{6156E32D-39F0-E073-0527-909BB83FB2EE}"/>
              </a:ext>
            </a:extLst>
          </p:cNvPr>
          <p:cNvPicPr>
            <a:picLocks noChangeAspect="1"/>
          </p:cNvPicPr>
          <p:nvPr/>
        </p:nvPicPr>
        <p:blipFill rotWithShape="1">
          <a:blip r:embed="rId2"/>
          <a:srcRect l="24502" r="33957" b="1"/>
          <a:stretch/>
        </p:blipFill>
        <p:spPr>
          <a:xfrm>
            <a:off x="0" y="-3"/>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Marcador de contenido 2">
            <a:extLst>
              <a:ext uri="{FF2B5EF4-FFF2-40B4-BE49-F238E27FC236}">
                <a16:creationId xmlns:a16="http://schemas.microsoft.com/office/drawing/2014/main" id="{0AD25E0A-5607-5C3C-A1E8-7EBB541F395D}"/>
              </a:ext>
            </a:extLst>
          </p:cNvPr>
          <p:cNvGraphicFramePr>
            <a:graphicFrameLocks noGrp="1"/>
          </p:cNvGraphicFramePr>
          <p:nvPr>
            <p:ph idx="1"/>
          </p:nvPr>
        </p:nvGraphicFramePr>
        <p:xfrm>
          <a:off x="5127362" y="2160016"/>
          <a:ext cx="6881728" cy="3926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364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8B768-3D38-857E-6E39-42EB4E43E107}"/>
              </a:ext>
            </a:extLst>
          </p:cNvPr>
          <p:cNvSpPr>
            <a:spLocks noGrp="1"/>
          </p:cNvSpPr>
          <p:nvPr>
            <p:ph type="title"/>
          </p:nvPr>
        </p:nvSpPr>
        <p:spPr/>
        <p:txBody>
          <a:bodyPr/>
          <a:lstStyle/>
          <a:p>
            <a:r>
              <a:rPr lang="es-ES" dirty="0"/>
              <a:t>Ejemplo N°5</a:t>
            </a:r>
            <a:endParaRPr lang="es-PA" dirty="0"/>
          </a:p>
        </p:txBody>
      </p:sp>
      <p:pic>
        <p:nvPicPr>
          <p:cNvPr id="4" name="Marcador de contenido 3" descr="Diagrama&#10;&#10;Descripción generada automáticamente">
            <a:extLst>
              <a:ext uri="{FF2B5EF4-FFF2-40B4-BE49-F238E27FC236}">
                <a16:creationId xmlns:a16="http://schemas.microsoft.com/office/drawing/2014/main" id="{C0E26B0F-988C-830C-FAE2-413D9C0618F6}"/>
              </a:ext>
            </a:extLst>
          </p:cNvPr>
          <p:cNvPicPr>
            <a:picLocks noGrp="1" noChangeAspect="1"/>
          </p:cNvPicPr>
          <p:nvPr>
            <p:ph idx="1"/>
          </p:nvPr>
        </p:nvPicPr>
        <p:blipFill>
          <a:blip r:embed="rId2"/>
          <a:stretch>
            <a:fillRect/>
          </a:stretch>
        </p:blipFill>
        <p:spPr>
          <a:xfrm>
            <a:off x="2718754" y="2160588"/>
            <a:ext cx="7224392" cy="3925887"/>
          </a:xfrm>
          <a:prstGeom prst="rect">
            <a:avLst/>
          </a:prstGeom>
        </p:spPr>
      </p:pic>
    </p:spTree>
    <p:extLst>
      <p:ext uri="{BB962C8B-B14F-4D97-AF65-F5344CB8AC3E}">
        <p14:creationId xmlns:p14="http://schemas.microsoft.com/office/powerpoint/2010/main" val="174892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72" name="Rectangle 207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074" name="Rectangle 207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AD6FA4C-D89A-66E9-641B-0A2E6C011EF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412" b="135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6"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37756C84-9DE9-5BB1-ED1D-B998D2C490A3}"/>
              </a:ext>
            </a:extLst>
          </p:cNvPr>
          <p:cNvSpPr>
            <a:spLocks noGrp="1"/>
          </p:cNvSpPr>
          <p:nvPr>
            <p:ph type="title"/>
          </p:nvPr>
        </p:nvSpPr>
        <p:spPr>
          <a:xfrm>
            <a:off x="565150" y="4642192"/>
            <a:ext cx="8393008" cy="1015663"/>
          </a:xfrm>
        </p:spPr>
        <p:txBody>
          <a:bodyPr vert="horz" lIns="91440" tIns="45720" rIns="91440" bIns="45720" rtlCol="0" anchor="b">
            <a:normAutofit/>
          </a:bodyPr>
          <a:lstStyle/>
          <a:p>
            <a:r>
              <a:rPr lang="en-US" sz="5400"/>
              <a:t>Montecarlo</a:t>
            </a:r>
          </a:p>
        </p:txBody>
      </p:sp>
      <p:sp>
        <p:nvSpPr>
          <p:cNvPr id="2078" name="Rectangle 2077">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80" name="Rectangle 2079">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114426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Diagrama&#10;&#10;Descripción generada automáticamente">
            <a:extLst>
              <a:ext uri="{FF2B5EF4-FFF2-40B4-BE49-F238E27FC236}">
                <a16:creationId xmlns:a16="http://schemas.microsoft.com/office/drawing/2014/main" id="{1267BD4A-D446-4AA6-844A-764531812CE2}"/>
              </a:ext>
            </a:extLst>
          </p:cNvPr>
          <p:cNvPicPr>
            <a:picLocks noChangeAspect="1"/>
          </p:cNvPicPr>
          <p:nvPr/>
        </p:nvPicPr>
        <p:blipFill rotWithShape="1">
          <a:blip r:embed="rId2"/>
          <a:srcRect r="3581" b="1"/>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2CF7A447-DC78-FB6E-94E9-478071CA4D9C}"/>
              </a:ext>
            </a:extLst>
          </p:cNvPr>
          <p:cNvSpPr>
            <a:spLocks noGrp="1"/>
          </p:cNvSpPr>
          <p:nvPr>
            <p:ph type="title"/>
          </p:nvPr>
        </p:nvSpPr>
        <p:spPr>
          <a:xfrm>
            <a:off x="576072" y="455362"/>
            <a:ext cx="3780775" cy="1550419"/>
          </a:xfrm>
        </p:spPr>
        <p:txBody>
          <a:bodyPr>
            <a:normAutofit/>
          </a:bodyPr>
          <a:lstStyle/>
          <a:p>
            <a:pPr>
              <a:lnSpc>
                <a:spcPct val="90000"/>
              </a:lnSpc>
            </a:pPr>
            <a:r>
              <a:rPr lang="es-ES" sz="3400"/>
              <a:t>Simulación de Montecarlo en Epidemiología </a:t>
            </a:r>
            <a:endParaRPr lang="es-PA" sz="3400"/>
          </a:p>
        </p:txBody>
      </p:sp>
      <p:sp>
        <p:nvSpPr>
          <p:cNvPr id="3" name="Marcador de contenido 2">
            <a:extLst>
              <a:ext uri="{FF2B5EF4-FFF2-40B4-BE49-F238E27FC236}">
                <a16:creationId xmlns:a16="http://schemas.microsoft.com/office/drawing/2014/main" id="{7187526D-E139-E129-FF3C-FABED238DBD7}"/>
              </a:ext>
            </a:extLst>
          </p:cNvPr>
          <p:cNvSpPr>
            <a:spLocks noGrp="1"/>
          </p:cNvSpPr>
          <p:nvPr>
            <p:ph idx="1"/>
          </p:nvPr>
        </p:nvSpPr>
        <p:spPr>
          <a:xfrm>
            <a:off x="576072" y="2160016"/>
            <a:ext cx="3780775" cy="3926152"/>
          </a:xfrm>
        </p:spPr>
        <p:txBody>
          <a:bodyPr>
            <a:normAutofit/>
          </a:bodyPr>
          <a:lstStyle/>
          <a:p>
            <a:pPr>
              <a:lnSpc>
                <a:spcPct val="100000"/>
              </a:lnSpc>
            </a:pPr>
            <a:r>
              <a:rPr lang="es-ES" sz="1700"/>
              <a:t>Nuestro desafío radica en comprender y predecir la propagación de un brote mediante la construcción de un modelo Monte Carlo en </a:t>
            </a:r>
            <a:r>
              <a:rPr lang="es-ES" sz="1700" err="1"/>
              <a:t>Power</a:t>
            </a:r>
            <a:r>
              <a:rPr lang="es-ES" sz="1700"/>
              <a:t> BI. Este modelo está diseñado para simular diferentes escenarios de un brote o epidemia, considerando una amplia gama de variables interdependientes que incluyen la cantidad inicial de casos, la duración del brote, la tasa de infección, la mortalidad, entre otros.</a:t>
            </a:r>
            <a:endParaRPr lang="es-PA" sz="1700"/>
          </a:p>
        </p:txBody>
      </p:sp>
      <p:sp>
        <p:nvSpPr>
          <p:cNvPr id="13" name="Rectangle 1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53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1FC8E2-F30B-4C7F-53C7-0EBF3170B46B}"/>
              </a:ext>
            </a:extLst>
          </p:cNvPr>
          <p:cNvSpPr>
            <a:spLocks noGrp="1"/>
          </p:cNvSpPr>
          <p:nvPr>
            <p:ph type="title"/>
          </p:nvPr>
        </p:nvSpPr>
        <p:spPr>
          <a:xfrm>
            <a:off x="1587710" y="455362"/>
            <a:ext cx="4067909" cy="1550419"/>
          </a:xfrm>
        </p:spPr>
        <p:txBody>
          <a:bodyPr>
            <a:normAutofit/>
          </a:bodyPr>
          <a:lstStyle/>
          <a:p>
            <a:r>
              <a:rPr lang="es-ES"/>
              <a:t>Escenarios de simulación</a:t>
            </a:r>
            <a:endParaRPr lang="es-PA"/>
          </a:p>
        </p:txBody>
      </p:sp>
      <p:sp>
        <p:nvSpPr>
          <p:cNvPr id="3" name="Marcador de contenido 2">
            <a:extLst>
              <a:ext uri="{FF2B5EF4-FFF2-40B4-BE49-F238E27FC236}">
                <a16:creationId xmlns:a16="http://schemas.microsoft.com/office/drawing/2014/main" id="{272FD4F6-BFF0-7F4A-A26E-C3CE2FE6D522}"/>
              </a:ext>
            </a:extLst>
          </p:cNvPr>
          <p:cNvSpPr>
            <a:spLocks noGrp="1"/>
          </p:cNvSpPr>
          <p:nvPr>
            <p:ph idx="1"/>
          </p:nvPr>
        </p:nvSpPr>
        <p:spPr>
          <a:xfrm>
            <a:off x="1587711" y="2160016"/>
            <a:ext cx="3478812" cy="3926152"/>
          </a:xfrm>
        </p:spPr>
        <p:txBody>
          <a:bodyPr>
            <a:normAutofit/>
          </a:bodyPr>
          <a:lstStyle/>
          <a:p>
            <a:pPr>
              <a:lnSpc>
                <a:spcPct val="100000"/>
              </a:lnSpc>
              <a:spcAft>
                <a:spcPts val="800"/>
              </a:spcAft>
            </a:pPr>
            <a:r>
              <a:rPr lang="es-PA" sz="1200" b="1" dirty="0">
                <a:effectLst/>
                <a:latin typeface="Calibri" panose="020F0502020204030204" pitchFamily="34" charset="0"/>
                <a:ea typeface="Calibri" panose="020F0502020204030204" pitchFamily="34" charset="0"/>
                <a:cs typeface="Arial" panose="020B0604020202020204" pitchFamily="34" charset="0"/>
              </a:rPr>
              <a:t>Escenario 1: Incremento en la tasa de infección de viajeros</a:t>
            </a:r>
            <a:endParaRPr lang="es-PA"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Valor de R0 = 2.66</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Casos de brote = 5045</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Tamaño de la población = 2000000</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Recuento de inmunidad = 71928</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Total de viajeros = 1798</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Tasa de infección de viajeros = 5% (incrementada desde 0.72%)</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Tasa de mortalidad = 0.639%</a:t>
            </a:r>
          </a:p>
          <a:p>
            <a:pPr>
              <a:lnSpc>
                <a:spcPct val="100000"/>
              </a:lnSpc>
            </a:pPr>
            <a:endParaRPr lang="es-PA" sz="1200" dirty="0"/>
          </a:p>
        </p:txBody>
      </p:sp>
      <p:pic>
        <p:nvPicPr>
          <p:cNvPr id="5" name="Imagen 4" descr="Diagrama&#10;&#10;Descripción generada automáticamente">
            <a:extLst>
              <a:ext uri="{FF2B5EF4-FFF2-40B4-BE49-F238E27FC236}">
                <a16:creationId xmlns:a16="http://schemas.microsoft.com/office/drawing/2014/main" id="{F138B0A8-919F-5076-FF0E-936E9C249B6C}"/>
              </a:ext>
            </a:extLst>
          </p:cNvPr>
          <p:cNvPicPr>
            <a:picLocks noChangeAspect="1"/>
          </p:cNvPicPr>
          <p:nvPr/>
        </p:nvPicPr>
        <p:blipFill>
          <a:blip r:embed="rId2"/>
          <a:stretch>
            <a:fillRect/>
          </a:stretch>
        </p:blipFill>
        <p:spPr>
          <a:xfrm>
            <a:off x="5066522" y="1480082"/>
            <a:ext cx="6887345" cy="4034310"/>
          </a:xfrm>
          <a:prstGeom prst="rect">
            <a:avLst/>
          </a:prstGeom>
        </p:spPr>
      </p:pic>
    </p:spTree>
    <p:extLst>
      <p:ext uri="{BB962C8B-B14F-4D97-AF65-F5344CB8AC3E}">
        <p14:creationId xmlns:p14="http://schemas.microsoft.com/office/powerpoint/2010/main" val="357088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D6B2F9-3EFD-13DD-FF20-CB87D8B42931}"/>
              </a:ext>
            </a:extLst>
          </p:cNvPr>
          <p:cNvSpPr>
            <a:spLocks noGrp="1"/>
          </p:cNvSpPr>
          <p:nvPr>
            <p:ph type="title"/>
          </p:nvPr>
        </p:nvSpPr>
        <p:spPr>
          <a:xfrm>
            <a:off x="7695729" y="455362"/>
            <a:ext cx="3378671" cy="1550419"/>
          </a:xfrm>
        </p:spPr>
        <p:txBody>
          <a:bodyPr>
            <a:normAutofit/>
          </a:bodyPr>
          <a:lstStyle/>
          <a:p>
            <a:pPr>
              <a:lnSpc>
                <a:spcPct val="90000"/>
              </a:lnSpc>
            </a:pPr>
            <a:r>
              <a:rPr lang="es-ES" sz="3700"/>
              <a:t>Escenarios de simulación</a:t>
            </a:r>
            <a:endParaRPr lang="es-PA" sz="3700"/>
          </a:p>
        </p:txBody>
      </p:sp>
      <p:sp>
        <p:nvSpPr>
          <p:cNvPr id="3" name="Marcador de contenido 2">
            <a:extLst>
              <a:ext uri="{FF2B5EF4-FFF2-40B4-BE49-F238E27FC236}">
                <a16:creationId xmlns:a16="http://schemas.microsoft.com/office/drawing/2014/main" id="{94CB1BD2-323E-74EC-0017-62EF444A286E}"/>
              </a:ext>
            </a:extLst>
          </p:cNvPr>
          <p:cNvSpPr>
            <a:spLocks noGrp="1"/>
          </p:cNvSpPr>
          <p:nvPr>
            <p:ph idx="1"/>
          </p:nvPr>
        </p:nvSpPr>
        <p:spPr>
          <a:xfrm>
            <a:off x="8042988" y="2160016"/>
            <a:ext cx="3031412" cy="3926152"/>
          </a:xfrm>
        </p:spPr>
        <p:txBody>
          <a:bodyPr>
            <a:normAutofit/>
          </a:bodyPr>
          <a:lstStyle/>
          <a:p>
            <a:pPr>
              <a:lnSpc>
                <a:spcPct val="100000"/>
              </a:lnSpc>
              <a:spcAft>
                <a:spcPts val="800"/>
              </a:spcAft>
            </a:pPr>
            <a:r>
              <a:rPr lang="es-PA" sz="1200" b="1" dirty="0">
                <a:effectLst/>
                <a:latin typeface="Calibri" panose="020F0502020204030204" pitchFamily="34" charset="0"/>
                <a:ea typeface="Calibri" panose="020F0502020204030204" pitchFamily="34" charset="0"/>
                <a:cs typeface="Arial" panose="020B0604020202020204" pitchFamily="34" charset="0"/>
              </a:rPr>
              <a:t>Escenario 2: Reducción en el recuento de inmunidad</a:t>
            </a:r>
            <a:endParaRPr lang="es-PA"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Valor de R0 = 2.66</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Casos de brote = 5045</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Tamaño de la población = 2000000</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Recuento de inmunidad = 50000 (reducida desde 71928)</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Total de viajeros = 1798</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Tasa de infección de viajeros = 0.72%</a:t>
            </a:r>
          </a:p>
          <a:p>
            <a:pPr marL="342900" lvl="0" indent="-342900">
              <a:lnSpc>
                <a:spcPct val="100000"/>
              </a:lnSpc>
              <a:spcAft>
                <a:spcPts val="800"/>
              </a:spcAft>
              <a:buSzPts val="1000"/>
              <a:buFont typeface="Symbol" panose="05050102010706020507" pitchFamily="18" charset="2"/>
              <a:buChar char=""/>
              <a:tabLst>
                <a:tab pos="457200" algn="l"/>
              </a:tabLst>
            </a:pPr>
            <a:r>
              <a:rPr lang="es-PA" sz="1200" dirty="0">
                <a:effectLst/>
                <a:latin typeface="Calibri" panose="020F0502020204030204" pitchFamily="34" charset="0"/>
                <a:ea typeface="Calibri" panose="020F0502020204030204" pitchFamily="34" charset="0"/>
                <a:cs typeface="Arial" panose="020B0604020202020204" pitchFamily="34" charset="0"/>
              </a:rPr>
              <a:t>Tasa de mortalidad = 0.639%</a:t>
            </a:r>
          </a:p>
          <a:p>
            <a:pPr>
              <a:lnSpc>
                <a:spcPct val="100000"/>
              </a:lnSpc>
            </a:pPr>
            <a:endParaRPr lang="es-PA" sz="1200" dirty="0"/>
          </a:p>
        </p:txBody>
      </p:sp>
      <p:pic>
        <p:nvPicPr>
          <p:cNvPr id="4" name="Imagen 3" descr="Diagrama&#10;&#10;Descripción generada automáticamente">
            <a:extLst>
              <a:ext uri="{FF2B5EF4-FFF2-40B4-BE49-F238E27FC236}">
                <a16:creationId xmlns:a16="http://schemas.microsoft.com/office/drawing/2014/main" id="{63F26B84-0ADA-76C2-1C39-98982D342DE6}"/>
              </a:ext>
            </a:extLst>
          </p:cNvPr>
          <p:cNvPicPr>
            <a:picLocks noChangeAspect="1"/>
          </p:cNvPicPr>
          <p:nvPr/>
        </p:nvPicPr>
        <p:blipFill>
          <a:blip r:embed="rId2"/>
          <a:stretch>
            <a:fillRect/>
          </a:stretch>
        </p:blipFill>
        <p:spPr>
          <a:xfrm>
            <a:off x="565150" y="1748500"/>
            <a:ext cx="7042426" cy="3926151"/>
          </a:xfrm>
          <a:prstGeom prst="rect">
            <a:avLst/>
          </a:prstGeom>
        </p:spPr>
      </p:pic>
    </p:spTree>
    <p:extLst>
      <p:ext uri="{BB962C8B-B14F-4D97-AF65-F5344CB8AC3E}">
        <p14:creationId xmlns:p14="http://schemas.microsoft.com/office/powerpoint/2010/main" val="31426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45B5E2-8197-9AA5-C746-5611FCEE54DC}"/>
              </a:ext>
            </a:extLst>
          </p:cNvPr>
          <p:cNvSpPr>
            <a:spLocks noGrp="1"/>
          </p:cNvSpPr>
          <p:nvPr>
            <p:ph type="title"/>
          </p:nvPr>
        </p:nvSpPr>
        <p:spPr>
          <a:xfrm>
            <a:off x="7695729" y="455362"/>
            <a:ext cx="3378671" cy="1550419"/>
          </a:xfrm>
        </p:spPr>
        <p:txBody>
          <a:bodyPr>
            <a:normAutofit/>
          </a:bodyPr>
          <a:lstStyle/>
          <a:p>
            <a:pPr>
              <a:lnSpc>
                <a:spcPct val="90000"/>
              </a:lnSpc>
            </a:pPr>
            <a:r>
              <a:rPr lang="es-ES" sz="3700"/>
              <a:t>Escenarios de simulación</a:t>
            </a:r>
            <a:endParaRPr lang="es-PA" sz="3700"/>
          </a:p>
        </p:txBody>
      </p:sp>
      <p:sp>
        <p:nvSpPr>
          <p:cNvPr id="3" name="Marcador de contenido 2">
            <a:extLst>
              <a:ext uri="{FF2B5EF4-FFF2-40B4-BE49-F238E27FC236}">
                <a16:creationId xmlns:a16="http://schemas.microsoft.com/office/drawing/2014/main" id="{1309F909-7653-F1BB-3D3C-33A7C0000601}"/>
              </a:ext>
            </a:extLst>
          </p:cNvPr>
          <p:cNvSpPr>
            <a:spLocks noGrp="1"/>
          </p:cNvSpPr>
          <p:nvPr>
            <p:ph idx="1"/>
          </p:nvPr>
        </p:nvSpPr>
        <p:spPr>
          <a:xfrm>
            <a:off x="8593494" y="2160016"/>
            <a:ext cx="2480906" cy="3926152"/>
          </a:xfrm>
        </p:spPr>
        <p:txBody>
          <a:bodyPr>
            <a:normAutofit fontScale="92500" lnSpcReduction="10000"/>
          </a:bodyPr>
          <a:lstStyle/>
          <a:p>
            <a:pPr>
              <a:lnSpc>
                <a:spcPct val="100000"/>
              </a:lnSpc>
              <a:spcAft>
                <a:spcPts val="800"/>
              </a:spcAft>
            </a:pPr>
            <a:r>
              <a:rPr lang="es-PA" sz="1200" b="1">
                <a:effectLst/>
                <a:latin typeface="Calibri" panose="020F0502020204030204" pitchFamily="34" charset="0"/>
                <a:ea typeface="Calibri" panose="020F0502020204030204" pitchFamily="34" charset="0"/>
                <a:cs typeface="Arial" panose="020B0604020202020204" pitchFamily="34" charset="0"/>
              </a:rPr>
              <a:t>Escenario 3: Reducción en la tasa de mortalidad</a:t>
            </a:r>
            <a:endParaRPr lang="es-PA" sz="12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Valor de R0 = 2.66</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Casos de brote = 5045</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Tamaño de la población = 2000000</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Recuento de inmunidad = 71928</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Total de viajeros = 1798</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Tasa de infección de viajeros = 0.72%</a:t>
            </a:r>
          </a:p>
          <a:p>
            <a:pPr marL="342900" lvl="0" indent="-342900">
              <a:lnSpc>
                <a:spcPct val="100000"/>
              </a:lnSpc>
              <a:spcAft>
                <a:spcPts val="800"/>
              </a:spcAft>
              <a:buSzPts val="1000"/>
              <a:buFont typeface="Symbol" panose="05050102010706020507" pitchFamily="18" charset="2"/>
              <a:buChar char=""/>
              <a:tabLst>
                <a:tab pos="457200" algn="l"/>
              </a:tabLst>
            </a:pPr>
            <a:r>
              <a:rPr lang="es-PA" sz="1200">
                <a:effectLst/>
                <a:latin typeface="Calibri" panose="020F0502020204030204" pitchFamily="34" charset="0"/>
                <a:ea typeface="Calibri" panose="020F0502020204030204" pitchFamily="34" charset="0"/>
                <a:cs typeface="Arial" panose="020B0604020202020204" pitchFamily="34" charset="0"/>
              </a:rPr>
              <a:t>Tasa de mortalidad = 0.3% (reducida desde 0.639%)</a:t>
            </a:r>
          </a:p>
          <a:p>
            <a:pPr>
              <a:lnSpc>
                <a:spcPct val="100000"/>
              </a:lnSpc>
            </a:pPr>
            <a:endParaRPr lang="es-PA" sz="1200"/>
          </a:p>
        </p:txBody>
      </p:sp>
      <p:pic>
        <p:nvPicPr>
          <p:cNvPr id="4" name="Imagen 3" descr="Diagrama&#10;&#10;Descripción generada automáticamente">
            <a:extLst>
              <a:ext uri="{FF2B5EF4-FFF2-40B4-BE49-F238E27FC236}">
                <a16:creationId xmlns:a16="http://schemas.microsoft.com/office/drawing/2014/main" id="{D1DAE8C6-1FDE-EECD-A87C-BDE900A318F4}"/>
              </a:ext>
            </a:extLst>
          </p:cNvPr>
          <p:cNvPicPr>
            <a:picLocks noChangeAspect="1"/>
          </p:cNvPicPr>
          <p:nvPr/>
        </p:nvPicPr>
        <p:blipFill>
          <a:blip r:embed="rId2"/>
          <a:stretch>
            <a:fillRect/>
          </a:stretch>
        </p:blipFill>
        <p:spPr>
          <a:xfrm>
            <a:off x="393880" y="1584461"/>
            <a:ext cx="7630908" cy="4254230"/>
          </a:xfrm>
          <a:prstGeom prst="rect">
            <a:avLst/>
          </a:prstGeom>
        </p:spPr>
      </p:pic>
    </p:spTree>
    <p:extLst>
      <p:ext uri="{BB962C8B-B14F-4D97-AF65-F5344CB8AC3E}">
        <p14:creationId xmlns:p14="http://schemas.microsoft.com/office/powerpoint/2010/main" val="226649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B4A481-22B3-4191-C71D-A3372185FDC6}"/>
              </a:ext>
            </a:extLst>
          </p:cNvPr>
          <p:cNvSpPr>
            <a:spLocks noGrp="1"/>
          </p:cNvSpPr>
          <p:nvPr>
            <p:ph type="title"/>
          </p:nvPr>
        </p:nvSpPr>
        <p:spPr>
          <a:xfrm>
            <a:off x="4635040" y="455362"/>
            <a:ext cx="6991800" cy="1550419"/>
          </a:xfrm>
        </p:spPr>
        <p:txBody>
          <a:bodyPr>
            <a:normAutofit/>
          </a:bodyPr>
          <a:lstStyle/>
          <a:p>
            <a:r>
              <a:rPr lang="es-ES" dirty="0"/>
              <a:t>Análisis de resultados</a:t>
            </a:r>
            <a:endParaRPr lang="es-PA" dirty="0"/>
          </a:p>
        </p:txBody>
      </p:sp>
      <p:pic>
        <p:nvPicPr>
          <p:cNvPr id="5" name="Picture 4" descr="Números y gráficos en naranja y azul">
            <a:extLst>
              <a:ext uri="{FF2B5EF4-FFF2-40B4-BE49-F238E27FC236}">
                <a16:creationId xmlns:a16="http://schemas.microsoft.com/office/drawing/2014/main" id="{0F59AD51-865F-1402-032C-635B58504B3F}"/>
              </a:ext>
            </a:extLst>
          </p:cNvPr>
          <p:cNvPicPr>
            <a:picLocks noChangeAspect="1"/>
          </p:cNvPicPr>
          <p:nvPr/>
        </p:nvPicPr>
        <p:blipFill rotWithShape="1">
          <a:blip r:embed="rId2"/>
          <a:srcRect l="26636" r="36091" b="1"/>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Marcador de contenido 2">
            <a:extLst>
              <a:ext uri="{FF2B5EF4-FFF2-40B4-BE49-F238E27FC236}">
                <a16:creationId xmlns:a16="http://schemas.microsoft.com/office/drawing/2014/main" id="{CC7E3D68-BD00-4CC3-A480-49DA505DD152}"/>
              </a:ext>
            </a:extLst>
          </p:cNvPr>
          <p:cNvGraphicFramePr>
            <a:graphicFrameLocks noGrp="1"/>
          </p:cNvGraphicFramePr>
          <p:nvPr>
            <p:ph idx="1"/>
            <p:extLst>
              <p:ext uri="{D42A27DB-BD31-4B8C-83A1-F6EECF244321}">
                <p14:modId xmlns:p14="http://schemas.microsoft.com/office/powerpoint/2010/main" val="3599847652"/>
              </p:ext>
            </p:extLst>
          </p:nvPr>
        </p:nvGraphicFramePr>
        <p:xfrm>
          <a:off x="4635040" y="2160016"/>
          <a:ext cx="6991800" cy="3926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3407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01F9E-94F4-EFF4-E692-C9DCEF8DB7C9}"/>
              </a:ext>
            </a:extLst>
          </p:cNvPr>
          <p:cNvSpPr>
            <a:spLocks noGrp="1"/>
          </p:cNvSpPr>
          <p:nvPr>
            <p:ph type="title"/>
          </p:nvPr>
        </p:nvSpPr>
        <p:spPr/>
        <p:txBody>
          <a:bodyPr/>
          <a:lstStyle/>
          <a:p>
            <a:r>
              <a:rPr lang="es-ES" dirty="0" err="1"/>
              <a:t>Conclusion</a:t>
            </a:r>
            <a:endParaRPr lang="es-PA" dirty="0"/>
          </a:p>
        </p:txBody>
      </p:sp>
      <p:sp>
        <p:nvSpPr>
          <p:cNvPr id="3" name="Marcador de contenido 2">
            <a:extLst>
              <a:ext uri="{FF2B5EF4-FFF2-40B4-BE49-F238E27FC236}">
                <a16:creationId xmlns:a16="http://schemas.microsoft.com/office/drawing/2014/main" id="{B4129AA5-6F94-4B43-4660-81F3642216A1}"/>
              </a:ext>
            </a:extLst>
          </p:cNvPr>
          <p:cNvSpPr>
            <a:spLocks noGrp="1"/>
          </p:cNvSpPr>
          <p:nvPr>
            <p:ph idx="1"/>
          </p:nvPr>
        </p:nvSpPr>
        <p:spPr/>
        <p:txBody>
          <a:bodyPr/>
          <a:lstStyle/>
          <a:p>
            <a:r>
              <a:rPr lang="es-ES" dirty="0"/>
              <a:t>La combinación de Montecarlo con Excel y </a:t>
            </a:r>
            <a:r>
              <a:rPr lang="es-ES" dirty="0" err="1"/>
              <a:t>Power</a:t>
            </a:r>
            <a:r>
              <a:rPr lang="es-ES" dirty="0"/>
              <a:t> BI ofrece una potente capacidad para simular escenarios futuros basados en datos probabilísticos. Excel proporciona detalle y precisión en las simulaciones, mientras que </a:t>
            </a:r>
            <a:r>
              <a:rPr lang="es-ES" dirty="0" err="1"/>
              <a:t>Power</a:t>
            </a:r>
            <a:r>
              <a:rPr lang="es-ES" dirty="0"/>
              <a:t> BI facilita la visualización dinámica de los resultados. Esta integración permite tomar decisiones informadas al anticipar diferentes situaciones y evaluar riesgos, convirtiéndose en una herramienta fundamental para la planificación estratégica en entornos empresariales cambiantes y complejos.</a:t>
            </a:r>
            <a:endParaRPr lang="es-PA" dirty="0"/>
          </a:p>
        </p:txBody>
      </p:sp>
    </p:spTree>
    <p:extLst>
      <p:ext uri="{BB962C8B-B14F-4D97-AF65-F5344CB8AC3E}">
        <p14:creationId xmlns:p14="http://schemas.microsoft.com/office/powerpoint/2010/main" val="4180143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B79A4D-9CEC-A877-E870-FBCD8A1A2E48}"/>
              </a:ext>
            </a:extLst>
          </p:cNvPr>
          <p:cNvSpPr>
            <a:spLocks noGrp="1"/>
          </p:cNvSpPr>
          <p:nvPr>
            <p:ph type="title"/>
          </p:nvPr>
        </p:nvSpPr>
        <p:spPr>
          <a:xfrm>
            <a:off x="5127362" y="455362"/>
            <a:ext cx="6881728" cy="1550419"/>
          </a:xfrm>
        </p:spPr>
        <p:txBody>
          <a:bodyPr>
            <a:normAutofit/>
          </a:bodyPr>
          <a:lstStyle/>
          <a:p>
            <a:r>
              <a:rPr lang="es-ES"/>
              <a:t>Simulación Montecarlo</a:t>
            </a:r>
            <a:endParaRPr lang="es-PA"/>
          </a:p>
        </p:txBody>
      </p:sp>
      <p:pic>
        <p:nvPicPr>
          <p:cNvPr id="1026" name="Picture 2" descr="5 estrategias para ganar en la ruleta del casino - Mentendencias.com">
            <a:extLst>
              <a:ext uri="{FF2B5EF4-FFF2-40B4-BE49-F238E27FC236}">
                <a16:creationId xmlns:a16="http://schemas.microsoft.com/office/drawing/2014/main" id="{1794E223-1E20-6346-8D1F-123739E05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39" r="29528" b="-1"/>
          <a:stretch/>
        </p:blipFill>
        <p:spPr bwMode="auto">
          <a:xfrm>
            <a:off x="20" y="10"/>
            <a:ext cx="4651228"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C9E6760-CA18-79A1-D402-F331C4E91AEC}"/>
              </a:ext>
            </a:extLst>
          </p:cNvPr>
          <p:cNvSpPr>
            <a:spLocks noGrp="1"/>
          </p:cNvSpPr>
          <p:nvPr>
            <p:ph idx="1"/>
          </p:nvPr>
        </p:nvSpPr>
        <p:spPr>
          <a:xfrm>
            <a:off x="5127362" y="2160016"/>
            <a:ext cx="6881728" cy="3926152"/>
          </a:xfrm>
        </p:spPr>
        <p:txBody>
          <a:bodyPr>
            <a:normAutofit/>
          </a:bodyPr>
          <a:lstStyle/>
          <a:p>
            <a:r>
              <a:rPr lang="es-ES" dirty="0"/>
              <a:t>Es una técnica matemática que se utiliza para estimar los posibles resultados de un suceso incierto. El método Montecarlo fue inventado por John </a:t>
            </a:r>
            <a:r>
              <a:rPr lang="es-ES" dirty="0" err="1"/>
              <a:t>von</a:t>
            </a:r>
            <a:r>
              <a:rPr lang="es-ES" dirty="0"/>
              <a:t> Neumann y </a:t>
            </a:r>
            <a:r>
              <a:rPr lang="es-ES" dirty="0" err="1"/>
              <a:t>Stanislaw</a:t>
            </a:r>
            <a:r>
              <a:rPr lang="es-ES" dirty="0"/>
              <a:t> Ulam durante la Segunda Guerra Mundial para mejorar la toma de decisiones en condiciones de incertidumbre. La simulación Montecarlo se basa en un muestreo aleatorio repetido para obtener la probabilidad de que se produzcan una serie de resultados1</a:t>
            </a:r>
            <a:endParaRPr lang="es-PA" dirty="0"/>
          </a:p>
        </p:txBody>
      </p:sp>
    </p:spTree>
    <p:extLst>
      <p:ext uri="{BB962C8B-B14F-4D97-AF65-F5344CB8AC3E}">
        <p14:creationId xmlns:p14="http://schemas.microsoft.com/office/powerpoint/2010/main" val="25062267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1C721D-2940-E2EF-5F35-697ECC212E15}"/>
              </a:ext>
            </a:extLst>
          </p:cNvPr>
          <p:cNvSpPr>
            <a:spLocks noGrp="1"/>
          </p:cNvSpPr>
          <p:nvPr>
            <p:ph type="title"/>
          </p:nvPr>
        </p:nvSpPr>
        <p:spPr>
          <a:xfrm>
            <a:off x="7695729" y="455362"/>
            <a:ext cx="3378671" cy="1550419"/>
          </a:xfrm>
        </p:spPr>
        <p:txBody>
          <a:bodyPr vert="horz" lIns="91440" tIns="45720" rIns="91440" bIns="45720" rtlCol="0" anchor="t">
            <a:normAutofit/>
          </a:bodyPr>
          <a:lstStyle/>
          <a:p>
            <a:r>
              <a:rPr lang="en-US" b="1" kern="1200">
                <a:solidFill>
                  <a:schemeClr val="tx1"/>
                </a:solidFill>
                <a:latin typeface="+mj-lt"/>
                <a:ea typeface="+mj-ea"/>
                <a:cs typeface="+mj-cs"/>
              </a:rPr>
              <a:t>Montecarlo con excel</a:t>
            </a:r>
          </a:p>
        </p:txBody>
      </p:sp>
      <p:sp>
        <p:nvSpPr>
          <p:cNvPr id="5" name="CuadroTexto 4">
            <a:extLst>
              <a:ext uri="{FF2B5EF4-FFF2-40B4-BE49-F238E27FC236}">
                <a16:creationId xmlns:a16="http://schemas.microsoft.com/office/drawing/2014/main" id="{E77BA138-6AE5-B1BE-7B8F-5CF8F5E43C14}"/>
              </a:ext>
            </a:extLst>
          </p:cNvPr>
          <p:cNvSpPr txBox="1"/>
          <p:nvPr/>
        </p:nvSpPr>
        <p:spPr>
          <a:xfrm>
            <a:off x="7695728" y="2160016"/>
            <a:ext cx="3378672" cy="3926152"/>
          </a:xfrm>
          <a:prstGeom prst="rect">
            <a:avLst/>
          </a:prstGeom>
        </p:spPr>
        <p:txBody>
          <a:bodyPr vert="horz" lIns="91440" tIns="45720" rIns="91440" bIns="45720" rtlCol="0">
            <a:normAutofit/>
          </a:bodyPr>
          <a:lstStyle/>
          <a:p>
            <a:pPr indent="-228600">
              <a:spcAft>
                <a:spcPts val="600"/>
              </a:spcAft>
              <a:buClr>
                <a:schemeClr val="accent1"/>
              </a:buClr>
              <a:buFont typeface="Arial" panose="020B0604020202020204" pitchFamily="34" charset="0"/>
              <a:buChar char="•"/>
            </a:pPr>
            <a:r>
              <a:rPr lang="en-US" sz="1700" dirty="0"/>
              <a:t>Para </a:t>
            </a:r>
            <a:r>
              <a:rPr lang="es-PA" sz="1700" dirty="0"/>
              <a:t>aplicar Montecarlo en Excel, se utilizan fórmulas y funciones que generan números aleatorios siguiendo distribuciones de probabilidad definidas por el usuario. Estos números aleatorios son luego utilizados en el modelo para simular múltiples iteraciones </a:t>
            </a:r>
            <a:r>
              <a:rPr lang="en-US" sz="1700" dirty="0"/>
              <a:t>de un </a:t>
            </a:r>
            <a:r>
              <a:rPr lang="es-PA" sz="1700" dirty="0"/>
              <a:t>proceso, permitiendo así obtener una amplia gama </a:t>
            </a:r>
            <a:r>
              <a:rPr lang="en-US" sz="1700" dirty="0"/>
              <a:t>de </a:t>
            </a:r>
            <a:r>
              <a:rPr lang="es-PA" sz="1700" dirty="0"/>
              <a:t>resultados</a:t>
            </a:r>
            <a:r>
              <a:rPr lang="en-US" sz="1700" dirty="0"/>
              <a:t> </a:t>
            </a:r>
            <a:r>
              <a:rPr lang="es-PA" sz="1700" dirty="0"/>
              <a:t>posibles</a:t>
            </a:r>
            <a:r>
              <a:rPr lang="en-US" sz="1700" dirty="0"/>
              <a:t>.</a:t>
            </a:r>
          </a:p>
          <a:p>
            <a:pPr>
              <a:spcAft>
                <a:spcPts val="600"/>
              </a:spcAft>
              <a:buClr>
                <a:schemeClr val="accent1"/>
              </a:buClr>
            </a:pPr>
            <a:endParaRPr lang="en-US" sz="1700" dirty="0"/>
          </a:p>
          <a:p>
            <a:pPr>
              <a:spcAft>
                <a:spcPts val="600"/>
              </a:spcAft>
              <a:buClr>
                <a:schemeClr val="accent1"/>
              </a:buClr>
            </a:pPr>
            <a:endParaRPr lang="en-US" sz="1700" dirty="0"/>
          </a:p>
        </p:txBody>
      </p:sp>
      <p:pic>
        <p:nvPicPr>
          <p:cNvPr id="3074" name="Picture 2" descr="El método de Montecarlo en Excel | EXCEL FORO: EJERCICIOS, EJEMPLOS ...">
            <a:extLst>
              <a:ext uri="{FF2B5EF4-FFF2-40B4-BE49-F238E27FC236}">
                <a16:creationId xmlns:a16="http://schemas.microsoft.com/office/drawing/2014/main" id="{31D06F85-F248-AF15-24BD-45206C82B2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01327" y="1562023"/>
            <a:ext cx="5565250" cy="353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6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109" name="Rectangle 4108">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ítulo 1">
            <a:extLst>
              <a:ext uri="{FF2B5EF4-FFF2-40B4-BE49-F238E27FC236}">
                <a16:creationId xmlns:a16="http://schemas.microsoft.com/office/drawing/2014/main" id="{7CD958F9-D02D-1272-9750-CFDD9387E213}"/>
              </a:ext>
            </a:extLst>
          </p:cNvPr>
          <p:cNvSpPr>
            <a:spLocks noGrp="1"/>
          </p:cNvSpPr>
          <p:nvPr>
            <p:ph type="title"/>
          </p:nvPr>
        </p:nvSpPr>
        <p:spPr>
          <a:xfrm>
            <a:off x="758952" y="455613"/>
            <a:ext cx="4767031" cy="1549400"/>
          </a:xfrm>
        </p:spPr>
        <p:txBody>
          <a:bodyPr>
            <a:normAutofit/>
          </a:bodyPr>
          <a:lstStyle/>
          <a:p>
            <a:r>
              <a:rPr lang="es-ES" dirty="0"/>
              <a:t>Montecarlo con </a:t>
            </a:r>
            <a:r>
              <a:rPr lang="es-ES" dirty="0" err="1"/>
              <a:t>Power</a:t>
            </a:r>
            <a:r>
              <a:rPr lang="es-ES" dirty="0"/>
              <a:t> Bi</a:t>
            </a:r>
            <a:endParaRPr lang="es-PA" dirty="0"/>
          </a:p>
        </p:txBody>
      </p:sp>
      <p:sp>
        <p:nvSpPr>
          <p:cNvPr id="3" name="Marcador de contenido 2">
            <a:extLst>
              <a:ext uri="{FF2B5EF4-FFF2-40B4-BE49-F238E27FC236}">
                <a16:creationId xmlns:a16="http://schemas.microsoft.com/office/drawing/2014/main" id="{938A794B-59FA-EE94-0CB6-101425EA8F42}"/>
              </a:ext>
            </a:extLst>
          </p:cNvPr>
          <p:cNvSpPr>
            <a:spLocks noGrp="1"/>
          </p:cNvSpPr>
          <p:nvPr>
            <p:ph idx="1"/>
          </p:nvPr>
        </p:nvSpPr>
        <p:spPr>
          <a:xfrm>
            <a:off x="758952" y="2160588"/>
            <a:ext cx="4767031" cy="3925887"/>
          </a:xfrm>
        </p:spPr>
        <p:txBody>
          <a:bodyPr>
            <a:normAutofit/>
          </a:bodyPr>
          <a:lstStyle/>
          <a:p>
            <a:pPr>
              <a:lnSpc>
                <a:spcPct val="100000"/>
              </a:lnSpc>
            </a:pPr>
            <a:endParaRPr lang="es-ES" sz="1500" dirty="0"/>
          </a:p>
          <a:p>
            <a:pPr>
              <a:lnSpc>
                <a:spcPct val="100000"/>
              </a:lnSpc>
            </a:pPr>
            <a:r>
              <a:rPr lang="es-ES" sz="1500" dirty="0"/>
              <a:t>Montecarlo con </a:t>
            </a:r>
            <a:r>
              <a:rPr lang="es-ES" sz="1500" dirty="0" err="1"/>
              <a:t>Power</a:t>
            </a:r>
            <a:r>
              <a:rPr lang="es-ES" sz="1500" dirty="0"/>
              <a:t> BI es una combinación poderosa que permite realizar simulaciones y análisis predictivos dentro del entorno de BI (Business </a:t>
            </a:r>
            <a:r>
              <a:rPr lang="es-ES" sz="1500" dirty="0" err="1"/>
              <a:t>Intelligence</a:t>
            </a:r>
            <a:r>
              <a:rPr lang="es-ES" sz="1500" dirty="0"/>
              <a:t>) de Microsoft. incertidumbre. En </a:t>
            </a:r>
            <a:r>
              <a:rPr lang="es-ES" sz="1500" dirty="0" err="1"/>
              <a:t>Power</a:t>
            </a:r>
            <a:r>
              <a:rPr lang="es-ES" sz="1500" dirty="0"/>
              <a:t> BI, la implementación de Montecarlo implica el uso de funciones DAX (Data </a:t>
            </a:r>
            <a:r>
              <a:rPr lang="es-ES" sz="1500" dirty="0" err="1"/>
              <a:t>Analysis</a:t>
            </a:r>
            <a:r>
              <a:rPr lang="es-ES" sz="1500" dirty="0"/>
              <a:t> </a:t>
            </a:r>
            <a:r>
              <a:rPr lang="es-ES" sz="1500" dirty="0" err="1"/>
              <a:t>Expressions</a:t>
            </a:r>
            <a:r>
              <a:rPr lang="es-ES" sz="1500" dirty="0"/>
              <a:t>) y la integración con conjuntos de datos para simular múltiples resultados posibles en función de distribuciones probabilísticas. Los usuarios pueden crear modelos predictivos que generen resultados realistas al considerar la variabilidad en los datos y los factores inciertos que influyen en un determinado proceso o resultado.</a:t>
            </a:r>
            <a:endParaRPr lang="es-PA" sz="1500" dirty="0"/>
          </a:p>
        </p:txBody>
      </p:sp>
      <p:pic>
        <p:nvPicPr>
          <p:cNvPr id="4100" name="Picture 4" descr="Monte Carlo Simulation with DAX and Power Query | Power, Simulation ...">
            <a:extLst>
              <a:ext uri="{FF2B5EF4-FFF2-40B4-BE49-F238E27FC236}">
                <a16:creationId xmlns:a16="http://schemas.microsoft.com/office/drawing/2014/main" id="{C76DF2CD-2F12-4831-FC01-C5114516E7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054" y="2108182"/>
            <a:ext cx="4245788" cy="248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9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ome creare report da file Excel con Microsoft Power BI">
            <a:extLst>
              <a:ext uri="{FF2B5EF4-FFF2-40B4-BE49-F238E27FC236}">
                <a16:creationId xmlns:a16="http://schemas.microsoft.com/office/drawing/2014/main" id="{2DF1A056-A573-7773-DFC8-F020565C48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908"/>
          <a:stretch/>
        </p:blipFill>
        <p:spPr bwMode="auto">
          <a:xfrm>
            <a:off x="3048" y="10"/>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0948A244-FDB4-D098-CDB3-674C497132BD}"/>
              </a:ext>
            </a:extLst>
          </p:cNvPr>
          <p:cNvSpPr>
            <a:spLocks noGrp="1"/>
          </p:cNvSpPr>
          <p:nvPr>
            <p:ph type="title"/>
          </p:nvPr>
        </p:nvSpPr>
        <p:spPr>
          <a:xfrm>
            <a:off x="565151" y="455362"/>
            <a:ext cx="6400798" cy="1550419"/>
          </a:xfrm>
        </p:spPr>
        <p:txBody>
          <a:bodyPr>
            <a:normAutofit/>
          </a:bodyPr>
          <a:lstStyle/>
          <a:p>
            <a:r>
              <a:rPr lang="es-ES" dirty="0"/>
              <a:t>Montecarlo con </a:t>
            </a:r>
            <a:r>
              <a:rPr lang="es-ES" dirty="0" err="1"/>
              <a:t>Power</a:t>
            </a:r>
            <a:r>
              <a:rPr lang="es-ES" dirty="0"/>
              <a:t> Bi y Excel</a:t>
            </a:r>
            <a:endParaRPr lang="es-PA" dirty="0"/>
          </a:p>
        </p:txBody>
      </p:sp>
      <p:sp>
        <p:nvSpPr>
          <p:cNvPr id="3" name="Marcador de contenido 2">
            <a:extLst>
              <a:ext uri="{FF2B5EF4-FFF2-40B4-BE49-F238E27FC236}">
                <a16:creationId xmlns:a16="http://schemas.microsoft.com/office/drawing/2014/main" id="{83F40182-FD92-3AAA-CEB5-3F9004A4665D}"/>
              </a:ext>
            </a:extLst>
          </p:cNvPr>
          <p:cNvSpPr>
            <a:spLocks noGrp="1"/>
          </p:cNvSpPr>
          <p:nvPr>
            <p:ph idx="1"/>
          </p:nvPr>
        </p:nvSpPr>
        <p:spPr>
          <a:xfrm>
            <a:off x="565151" y="2160016"/>
            <a:ext cx="6400798" cy="3926152"/>
          </a:xfrm>
        </p:spPr>
        <p:txBody>
          <a:bodyPr>
            <a:normAutofit/>
          </a:bodyPr>
          <a:lstStyle/>
          <a:p>
            <a:pPr>
              <a:lnSpc>
                <a:spcPct val="100000"/>
              </a:lnSpc>
            </a:pPr>
            <a:r>
              <a:rPr lang="es-ES" sz="1500"/>
              <a:t>La combinación de Montecarlo con </a:t>
            </a:r>
            <a:r>
              <a:rPr lang="es-ES" sz="1500" err="1"/>
              <a:t>Power</a:t>
            </a:r>
            <a:r>
              <a:rPr lang="es-ES" sz="1500"/>
              <a:t> BI y Excel ofrece una potente capacidad para realizar simulaciones detalladas y análisis predictivos robustos. </a:t>
            </a:r>
            <a:r>
              <a:rPr lang="es-ES" sz="1500" err="1"/>
              <a:t>Power</a:t>
            </a:r>
            <a:r>
              <a:rPr lang="es-ES" sz="1500"/>
              <a:t> BI y Excel se pueden integrar de varias formas para aprovechar las fortalezas de cada plataforma y realizar análisis más avanzados y detallados.</a:t>
            </a:r>
          </a:p>
          <a:p>
            <a:pPr>
              <a:lnSpc>
                <a:spcPct val="100000"/>
              </a:lnSpc>
            </a:pPr>
            <a:endParaRPr lang="es-ES" sz="1500"/>
          </a:p>
          <a:p>
            <a:pPr>
              <a:lnSpc>
                <a:spcPct val="100000"/>
              </a:lnSpc>
            </a:pPr>
            <a:r>
              <a:rPr lang="es-ES" sz="1500"/>
              <a:t>En este enfoque combinado, Excel se puede utilizar para ejecutar las simulaciones de Montecarlo y generar resultados detallados mediante fórmulas y funciones especializadas. Una vez que se han ejecutado las simulaciones en Excel, los datos resultantes se pueden importar y visualizar en </a:t>
            </a:r>
            <a:r>
              <a:rPr lang="es-ES" sz="1500" err="1"/>
              <a:t>Power</a:t>
            </a:r>
            <a:r>
              <a:rPr lang="es-ES" sz="1500"/>
              <a:t> BI para crear informes interactivos, gráficos dinámicos y paneles que proporcionen una comprensión más profunda de los resultados.</a:t>
            </a:r>
            <a:endParaRPr lang="es-PA" sz="1500"/>
          </a:p>
        </p:txBody>
      </p:sp>
      <p:sp>
        <p:nvSpPr>
          <p:cNvPr id="5131" name="Rectangle 513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15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27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7" name="Rectangle 1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 descr="A screenshot of a computer&#10;&#10;Description automatically generated">
            <a:extLst>
              <a:ext uri="{FF2B5EF4-FFF2-40B4-BE49-F238E27FC236}">
                <a16:creationId xmlns:a16="http://schemas.microsoft.com/office/drawing/2014/main" id="{3E2E8B4F-B2CC-C8C7-818A-3C2F1FB03B34}"/>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19"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565152"/>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188928BF-857B-AB21-B3C9-D1606F4875FB}"/>
              </a:ext>
            </a:extLst>
          </p:cNvPr>
          <p:cNvSpPr>
            <a:spLocks noGrp="1"/>
          </p:cNvSpPr>
          <p:nvPr>
            <p:ph type="title"/>
          </p:nvPr>
        </p:nvSpPr>
        <p:spPr>
          <a:xfrm>
            <a:off x="566928" y="757451"/>
            <a:ext cx="9626949" cy="1134452"/>
          </a:xfrm>
        </p:spPr>
        <p:txBody>
          <a:bodyPr vert="horz" lIns="91440" tIns="45720" rIns="91440" bIns="45720" rtlCol="0" anchor="ctr">
            <a:normAutofit/>
          </a:bodyPr>
          <a:lstStyle/>
          <a:p>
            <a:r>
              <a:rPr lang="en-US" sz="6000" dirty="0" err="1"/>
              <a:t>Ejemplo</a:t>
            </a:r>
            <a:r>
              <a:rPr lang="en-US" sz="6000" dirty="0"/>
              <a:t> N°1</a:t>
            </a:r>
          </a:p>
        </p:txBody>
      </p:sp>
      <p:sp>
        <p:nvSpPr>
          <p:cNvPr id="21" name="Rectangle 20">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8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 descr="A screenshot of a computer&#10;&#10;Description automatically generated">
            <a:extLst>
              <a:ext uri="{FF2B5EF4-FFF2-40B4-BE49-F238E27FC236}">
                <a16:creationId xmlns:a16="http://schemas.microsoft.com/office/drawing/2014/main" id="{62B34D4B-60FF-6F66-2691-5CDAFA546F1D}"/>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20"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ítulo 1">
            <a:extLst>
              <a:ext uri="{FF2B5EF4-FFF2-40B4-BE49-F238E27FC236}">
                <a16:creationId xmlns:a16="http://schemas.microsoft.com/office/drawing/2014/main" id="{6BC889B6-BCCB-4EA0-8AE0-2872E5D75C99}"/>
              </a:ext>
            </a:extLst>
          </p:cNvPr>
          <p:cNvSpPr>
            <a:spLocks noGrp="1"/>
          </p:cNvSpPr>
          <p:nvPr>
            <p:ph type="title"/>
          </p:nvPr>
        </p:nvSpPr>
        <p:spPr>
          <a:xfrm>
            <a:off x="576072" y="455362"/>
            <a:ext cx="3780775" cy="1550419"/>
          </a:xfrm>
        </p:spPr>
        <p:txBody>
          <a:bodyPr>
            <a:normAutofit/>
          </a:bodyPr>
          <a:lstStyle/>
          <a:p>
            <a:r>
              <a:rPr lang="es-ES" dirty="0"/>
              <a:t>Ejemplo de Montecarlo 1</a:t>
            </a:r>
            <a:endParaRPr lang="es-PA" dirty="0"/>
          </a:p>
        </p:txBody>
      </p:sp>
      <p:sp>
        <p:nvSpPr>
          <p:cNvPr id="3" name="Marcador de contenido 2">
            <a:extLst>
              <a:ext uri="{FF2B5EF4-FFF2-40B4-BE49-F238E27FC236}">
                <a16:creationId xmlns:a16="http://schemas.microsoft.com/office/drawing/2014/main" id="{3B5D874F-EC73-CB2E-1A44-8C179121B1F4}"/>
              </a:ext>
            </a:extLst>
          </p:cNvPr>
          <p:cNvSpPr>
            <a:spLocks noGrp="1"/>
          </p:cNvSpPr>
          <p:nvPr>
            <p:ph idx="1"/>
          </p:nvPr>
        </p:nvSpPr>
        <p:spPr>
          <a:xfrm>
            <a:off x="576072" y="2160016"/>
            <a:ext cx="3780775" cy="3926152"/>
          </a:xfrm>
        </p:spPr>
        <p:txBody>
          <a:bodyPr>
            <a:normAutofit/>
          </a:bodyPr>
          <a:lstStyle/>
          <a:p>
            <a:r>
              <a:rPr lang="es-ES" sz="2000"/>
              <a:t>Un grupo de estudiantes se enfrenta al desafío de calcular el área de una figura modelada por las funciones y=x^2 y y= √(2&amp;x). Aunque conocen el método tradicional mediante integrales, desean explorar la viabilidad de la prueba de Montecarlo para abordar este problema.</a:t>
            </a:r>
            <a:endParaRPr lang="es-PA" sz="2000"/>
          </a:p>
        </p:txBody>
      </p:sp>
      <p:sp>
        <p:nvSpPr>
          <p:cNvPr id="22" name="Rectangle 2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303374"/>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252</TotalTime>
  <Words>3258</Words>
  <Application>Microsoft Office PowerPoint</Application>
  <PresentationFormat>Panorámica</PresentationFormat>
  <Paragraphs>196</Paragraphs>
  <Slides>35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35</vt:i4>
      </vt:variant>
    </vt:vector>
  </HeadingPairs>
  <TitlesOfParts>
    <vt:vector size="40" baseType="lpstr">
      <vt:lpstr>Arial</vt:lpstr>
      <vt:lpstr>Calibri</vt:lpstr>
      <vt:lpstr>Neue Haas Grotesk Text Pro</vt:lpstr>
      <vt:lpstr>Symbol</vt:lpstr>
      <vt:lpstr>InterweaveVTI</vt:lpstr>
      <vt:lpstr>5 ejemplos de Montecarlo con Power bi y Excel</vt:lpstr>
      <vt:lpstr>Introducción</vt:lpstr>
      <vt:lpstr>Montecarlo</vt:lpstr>
      <vt:lpstr>Simulación Montecarlo</vt:lpstr>
      <vt:lpstr>Montecarlo con excel</vt:lpstr>
      <vt:lpstr>Montecarlo con Power Bi</vt:lpstr>
      <vt:lpstr>Montecarlo con Power Bi y Excel</vt:lpstr>
      <vt:lpstr>Ejemplo N°1</vt:lpstr>
      <vt:lpstr>Ejemplo de Montecarlo 1</vt:lpstr>
      <vt:lpstr>Variables que utilizaremos</vt:lpstr>
      <vt:lpstr>Resultados</vt:lpstr>
      <vt:lpstr>Análisis de Resultados</vt:lpstr>
      <vt:lpstr>Ejemplo N°2</vt:lpstr>
      <vt:lpstr>Ejemplo de Montecarlo 2</vt:lpstr>
      <vt:lpstr>Variables que utilizaremos</vt:lpstr>
      <vt:lpstr>Resultados</vt:lpstr>
      <vt:lpstr>Análisis de Resultados</vt:lpstr>
      <vt:lpstr>Ejemplo N°3 </vt:lpstr>
      <vt:lpstr>Ejemplo de Montecarlo 3</vt:lpstr>
      <vt:lpstr>Variables que utilizaremos</vt:lpstr>
      <vt:lpstr>Resultados</vt:lpstr>
      <vt:lpstr>Análisis de Resultados</vt:lpstr>
      <vt:lpstr>Ejemplo N°4</vt:lpstr>
      <vt:lpstr>Ejemplo de Montecarlo de inversiones financieras</vt:lpstr>
      <vt:lpstr>Escenarios de simulación</vt:lpstr>
      <vt:lpstr>Escenarios de simulación</vt:lpstr>
      <vt:lpstr>Escenarios de simulación</vt:lpstr>
      <vt:lpstr>Análisis de resultados</vt:lpstr>
      <vt:lpstr>Ejemplo N°5</vt:lpstr>
      <vt:lpstr>Simulación de Montecarlo en Epidemiología </vt:lpstr>
      <vt:lpstr>Escenarios de simulación</vt:lpstr>
      <vt:lpstr>Escenarios de simulación</vt:lpstr>
      <vt:lpstr>Escenarios de simulación</vt:lpstr>
      <vt:lpstr>Análisis de resultados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ejemplos de Montecarlo con Power bi y Excel</dc:title>
  <dc:creator>ABRAHAM OTERO</dc:creator>
  <cp:lastModifiedBy>ABRAHAM OTERO</cp:lastModifiedBy>
  <cp:revision>2</cp:revision>
  <dcterms:created xsi:type="dcterms:W3CDTF">2023-12-01T20:58:52Z</dcterms:created>
  <dcterms:modified xsi:type="dcterms:W3CDTF">2023-12-02T01:11:33Z</dcterms:modified>
</cp:coreProperties>
</file>